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638" y="2543175"/>
            <a:ext cx="58007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876300"/>
            <a:ext cx="4953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9925" y="2019300"/>
            <a:ext cx="27241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3" y="0"/>
            <a:ext cx="7953375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738" y="0"/>
            <a:ext cx="6486525" cy="823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" y="733425"/>
            <a:ext cx="80295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6688"/>
            <a:ext cx="8048625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613" y="0"/>
            <a:ext cx="6962775" cy="772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71438"/>
            <a:ext cx="5905500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715272" y="1285860"/>
            <a:ext cx="121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Css</a:t>
            </a:r>
            <a:r>
              <a:rPr lang="zh-CN" altLang="en-US" dirty="0" smtClean="0"/>
              <a:t>样式使用形式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313" y="0"/>
            <a:ext cx="7191375" cy="765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286776" y="928670"/>
            <a:ext cx="500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Jsp</a:t>
            </a:r>
            <a:r>
              <a:rPr lang="zh-CN" altLang="en-US" dirty="0" smtClean="0"/>
              <a:t>第一行出错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908" y="0"/>
            <a:ext cx="98488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57222" y="2428868"/>
            <a:ext cx="9915526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14326" y="4000504"/>
            <a:ext cx="945832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5715016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Jsp</a:t>
            </a:r>
            <a:r>
              <a:rPr lang="zh-CN" altLang="en-US" dirty="0" smtClean="0"/>
              <a:t>表达式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742950"/>
            <a:ext cx="600075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668000" cy="789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908" y="-142900"/>
            <a:ext cx="1002982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14346" y="2928934"/>
            <a:ext cx="99060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77500" cy="74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306050" cy="692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36" y="785794"/>
            <a:ext cx="999172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6143644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Jsp</a:t>
            </a:r>
            <a:r>
              <a:rPr lang="zh-CN" altLang="en-US" dirty="0" smtClean="0"/>
              <a:t>隐式对象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867900" cy="75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84" y="-214338"/>
            <a:ext cx="98964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086100"/>
            <a:ext cx="83153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2900"/>
            <a:ext cx="10267950" cy="850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5984" y="4214818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Setname;getname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0" y="276225"/>
            <a:ext cx="70485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3" y="0"/>
            <a:ext cx="6848475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476375"/>
            <a:ext cx="41148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5786454"/>
            <a:ext cx="39052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713" y="0"/>
            <a:ext cx="6886575" cy="738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0"/>
            <a:ext cx="6934200" cy="833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7325" y="0"/>
            <a:ext cx="6229350" cy="819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0"/>
            <a:ext cx="6905625" cy="841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0"/>
            <a:ext cx="46958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072330" y="285728"/>
            <a:ext cx="207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5850" y="271463"/>
            <a:ext cx="697230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804863"/>
            <a:ext cx="67151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00166" y="142852"/>
          <a:ext cx="6092825" cy="4064000"/>
        </p:xfrm>
        <a:graphic>
          <a:graphicData uri="http://schemas.openxmlformats.org/presentationml/2006/ole">
            <p:oleObj spid="_x0000_s4098" name="文档" r:id="rId3" imgW="6093579" imgH="4063934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2285984" y="-37862164"/>
            <a:ext cx="4572000" cy="826380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keygen</a:t>
            </a:r>
            <a:r>
              <a:rPr lang="en-US" altLang="zh-CN" dirty="0" smtClean="0"/>
              <a:t>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-C "1414450819@qq.com"</a:t>
            </a:r>
          </a:p>
          <a:p>
            <a:r>
              <a:rPr lang="en-US" altLang="zh-CN" dirty="0" smtClean="0"/>
              <a:t>bash: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keygen</a:t>
            </a:r>
            <a:r>
              <a:rPr lang="en-US" altLang="zh-CN" dirty="0" smtClean="0"/>
              <a:t>-t: command not found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yum -y install </a:t>
            </a:r>
            <a:r>
              <a:rPr lang="en-US" altLang="zh-CN" dirty="0" err="1" smtClean="0"/>
              <a:t>openssh</a:t>
            </a:r>
            <a:r>
              <a:rPr lang="en-US" altLang="zh-CN" dirty="0" smtClean="0"/>
              <a:t>-clients</a:t>
            </a:r>
          </a:p>
          <a:p>
            <a:r>
              <a:rPr lang="en-US" altLang="zh-CN" dirty="0" smtClean="0"/>
              <a:t>bash: yum: command not found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$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keygen</a:t>
            </a:r>
            <a:r>
              <a:rPr lang="en-US" altLang="zh-CN" dirty="0" smtClean="0"/>
              <a:t>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-C "2743319061@qq.com"</a:t>
            </a:r>
          </a:p>
          <a:p>
            <a:r>
              <a:rPr lang="en-US" altLang="zh-CN" dirty="0" smtClean="0"/>
              <a:t>bash: $: command not found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keygen</a:t>
            </a:r>
            <a:r>
              <a:rPr lang="en-US" altLang="zh-CN" dirty="0" smtClean="0"/>
              <a:t>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-C "1414450819@qq.com"</a:t>
            </a:r>
          </a:p>
          <a:p>
            <a:r>
              <a:rPr lang="en-US" altLang="zh-CN" dirty="0" smtClean="0"/>
              <a:t>bash: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keygen</a:t>
            </a:r>
            <a:r>
              <a:rPr lang="en-US" altLang="zh-CN" dirty="0" smtClean="0"/>
              <a:t>-t: command not found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-C "1414450819@qq.com"</a:t>
            </a:r>
          </a:p>
          <a:p>
            <a:r>
              <a:rPr lang="en-US" altLang="zh-CN" dirty="0" smtClean="0"/>
              <a:t>Too many arguments.</a:t>
            </a:r>
          </a:p>
          <a:p>
            <a:r>
              <a:rPr lang="en-US" altLang="zh-CN" dirty="0" smtClean="0"/>
              <a:t>usage: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[-q] [-b bits] [-t </a:t>
            </a:r>
            <a:r>
              <a:rPr lang="en-US" altLang="zh-CN" dirty="0" err="1" smtClean="0"/>
              <a:t>dsa</a:t>
            </a:r>
            <a:r>
              <a:rPr lang="en-US" altLang="zh-CN" dirty="0" smtClean="0"/>
              <a:t> | </a:t>
            </a:r>
            <a:r>
              <a:rPr lang="en-US" altLang="zh-CN" dirty="0" err="1" smtClean="0"/>
              <a:t>ecdsa</a:t>
            </a:r>
            <a:r>
              <a:rPr lang="en-US" altLang="zh-CN" dirty="0" smtClean="0"/>
              <a:t> | ed25519 |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      [-N </a:t>
            </a:r>
            <a:r>
              <a:rPr lang="en-US" altLang="zh-CN" dirty="0" err="1" smtClean="0"/>
              <a:t>new_passphrase</a:t>
            </a:r>
            <a:r>
              <a:rPr lang="en-US" altLang="zh-CN" dirty="0" smtClean="0"/>
              <a:t>] [-C comment] [-f </a:t>
            </a:r>
            <a:r>
              <a:rPr lang="en-US" altLang="zh-CN" dirty="0" err="1" smtClean="0"/>
              <a:t>output_keyfile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-p [-P </a:t>
            </a:r>
            <a:r>
              <a:rPr lang="en-US" altLang="zh-CN" dirty="0" err="1" smtClean="0"/>
              <a:t>old_passphrase</a:t>
            </a:r>
            <a:r>
              <a:rPr lang="en-US" altLang="zh-CN" dirty="0" smtClean="0"/>
              <a:t>] [-N </a:t>
            </a:r>
            <a:r>
              <a:rPr lang="en-US" altLang="zh-CN" dirty="0" err="1" smtClean="0"/>
              <a:t>new_passphrase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[-m </a:t>
            </a:r>
            <a:r>
              <a:rPr lang="en-US" altLang="zh-CN" dirty="0" err="1" smtClean="0"/>
              <a:t>key_format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-e [-m </a:t>
            </a:r>
            <a:r>
              <a:rPr lang="en-US" altLang="zh-CN" dirty="0" err="1" smtClean="0"/>
              <a:t>key_format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-y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fr-FR" altLang="zh-CN" dirty="0" smtClean="0"/>
              <a:t>       ssh-keygen -c [-P passphrase] [-C comment] [-f keyfile]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-l [-v] [-E </a:t>
            </a:r>
            <a:r>
              <a:rPr lang="en-US" altLang="zh-CN" dirty="0" err="1" smtClean="0"/>
              <a:t>fingerprint_hash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-B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-D pkcs11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-F hostname [-f </a:t>
            </a:r>
            <a:r>
              <a:rPr lang="en-US" altLang="zh-CN" dirty="0" err="1" smtClean="0"/>
              <a:t>known_hosts_file</a:t>
            </a:r>
            <a:r>
              <a:rPr lang="en-US" altLang="zh-CN" dirty="0" smtClean="0"/>
              <a:t>] [-l]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-H [-f </a:t>
            </a:r>
            <a:r>
              <a:rPr lang="en-US" altLang="zh-CN" dirty="0" err="1" smtClean="0"/>
              <a:t>known_hosts_file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-R hostname [-f </a:t>
            </a:r>
            <a:r>
              <a:rPr lang="en-US" altLang="zh-CN" dirty="0" err="1" smtClean="0"/>
              <a:t>known_hosts_file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-r hostname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 [-g]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-G </a:t>
            </a:r>
            <a:r>
              <a:rPr lang="en-US" altLang="zh-CN" dirty="0" err="1" smtClean="0"/>
              <a:t>output_file</a:t>
            </a:r>
            <a:r>
              <a:rPr lang="en-US" altLang="zh-CN" dirty="0" smtClean="0"/>
              <a:t> [-v] [-b bits] [-M memory] [-S </a:t>
            </a:r>
            <a:r>
              <a:rPr lang="en-US" altLang="zh-CN" dirty="0" err="1" smtClean="0"/>
              <a:t>start_point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output_file</a:t>
            </a:r>
            <a:r>
              <a:rPr lang="en-US" altLang="zh-CN" dirty="0" smtClean="0"/>
              <a:t> -f </a:t>
            </a:r>
            <a:r>
              <a:rPr lang="en-US" altLang="zh-CN" dirty="0" err="1" smtClean="0"/>
              <a:t>input_file</a:t>
            </a:r>
            <a:r>
              <a:rPr lang="en-US" altLang="zh-CN" dirty="0" smtClean="0"/>
              <a:t> [-v] [-a rounds] [-J </a:t>
            </a:r>
            <a:r>
              <a:rPr lang="en-US" altLang="zh-CN" dirty="0" err="1" smtClean="0"/>
              <a:t>num_lines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      [-j </a:t>
            </a:r>
            <a:r>
              <a:rPr lang="en-US" altLang="zh-CN" dirty="0" err="1" smtClean="0"/>
              <a:t>start_line</a:t>
            </a:r>
            <a:r>
              <a:rPr lang="en-US" altLang="zh-CN" dirty="0" smtClean="0"/>
              <a:t>] [-K </a:t>
            </a:r>
            <a:r>
              <a:rPr lang="en-US" altLang="zh-CN" dirty="0" err="1" smtClean="0"/>
              <a:t>checkpt</a:t>
            </a:r>
            <a:r>
              <a:rPr lang="en-US" altLang="zh-CN" dirty="0" smtClean="0"/>
              <a:t>] [-W generator]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-s </a:t>
            </a:r>
            <a:r>
              <a:rPr lang="en-US" altLang="zh-CN" dirty="0" err="1" smtClean="0"/>
              <a:t>ca_key</a:t>
            </a:r>
            <a:r>
              <a:rPr lang="en-US" altLang="zh-CN" dirty="0" smtClean="0"/>
              <a:t> -I </a:t>
            </a:r>
            <a:r>
              <a:rPr lang="en-US" altLang="zh-CN" dirty="0" err="1" smtClean="0"/>
              <a:t>certificate_identity</a:t>
            </a:r>
            <a:r>
              <a:rPr lang="en-US" altLang="zh-CN" dirty="0" smtClean="0"/>
              <a:t> [-h] [-U]</a:t>
            </a:r>
          </a:p>
          <a:p>
            <a:r>
              <a:rPr lang="pt-BR" altLang="zh-CN" dirty="0" smtClean="0"/>
              <a:t>                  [-D pkcs11_provider] [-n principals] [-O option]</a:t>
            </a:r>
          </a:p>
          <a:p>
            <a:r>
              <a:rPr lang="en-US" altLang="zh-CN" dirty="0" smtClean="0"/>
              <a:t>                  [-V </a:t>
            </a:r>
            <a:r>
              <a:rPr lang="en-US" altLang="zh-CN" dirty="0" err="1" smtClean="0"/>
              <a:t>validity_interval</a:t>
            </a:r>
            <a:r>
              <a:rPr lang="en-US" altLang="zh-CN" dirty="0" smtClean="0"/>
              <a:t>] [-z </a:t>
            </a:r>
            <a:r>
              <a:rPr lang="en-US" altLang="zh-CN" dirty="0" err="1" smtClean="0"/>
              <a:t>serial_number</a:t>
            </a:r>
            <a:r>
              <a:rPr lang="en-US" altLang="zh-CN" dirty="0" smtClean="0"/>
              <a:t>] file ...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-L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-A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-k -f </a:t>
            </a:r>
            <a:r>
              <a:rPr lang="en-US" altLang="zh-CN" dirty="0" err="1" smtClean="0"/>
              <a:t>krl_file</a:t>
            </a:r>
            <a:r>
              <a:rPr lang="en-US" altLang="zh-CN" dirty="0" smtClean="0"/>
              <a:t> [-u] [-s </a:t>
            </a:r>
            <a:r>
              <a:rPr lang="en-US" altLang="zh-CN" dirty="0" err="1" smtClean="0"/>
              <a:t>ca_public</a:t>
            </a:r>
            <a:r>
              <a:rPr lang="en-US" altLang="zh-CN" dirty="0" smtClean="0"/>
              <a:t>] [-z </a:t>
            </a:r>
            <a:r>
              <a:rPr lang="en-US" altLang="zh-CN" dirty="0" err="1" smtClean="0"/>
              <a:t>version_number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      file ...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-Q -f </a:t>
            </a:r>
            <a:r>
              <a:rPr lang="en-US" altLang="zh-CN" dirty="0" err="1" smtClean="0"/>
              <a:t>krl_file</a:t>
            </a:r>
            <a:r>
              <a:rPr lang="en-US" altLang="zh-CN" dirty="0" smtClean="0"/>
              <a:t> file ...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-C "1414450819@qq.com"</a:t>
            </a:r>
          </a:p>
          <a:p>
            <a:r>
              <a:rPr lang="en-US" altLang="zh-CN" dirty="0" smtClean="0"/>
              <a:t>Too many arguments.</a:t>
            </a:r>
          </a:p>
          <a:p>
            <a:r>
              <a:rPr lang="en-US" altLang="zh-CN" dirty="0" smtClean="0"/>
              <a:t>usage: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[-q] [-b bits] [-t </a:t>
            </a:r>
            <a:r>
              <a:rPr lang="en-US" altLang="zh-CN" dirty="0" err="1" smtClean="0"/>
              <a:t>dsa</a:t>
            </a:r>
            <a:r>
              <a:rPr lang="en-US" altLang="zh-CN" dirty="0" smtClean="0"/>
              <a:t> | </a:t>
            </a:r>
            <a:r>
              <a:rPr lang="en-US" altLang="zh-CN" dirty="0" err="1" smtClean="0"/>
              <a:t>ecdsa</a:t>
            </a:r>
            <a:r>
              <a:rPr lang="en-US" altLang="zh-CN" dirty="0" smtClean="0"/>
              <a:t> | ed25519 |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      [-N </a:t>
            </a:r>
            <a:r>
              <a:rPr lang="en-US" altLang="zh-CN" dirty="0" err="1" smtClean="0"/>
              <a:t>new_passphrase</a:t>
            </a:r>
            <a:r>
              <a:rPr lang="en-US" altLang="zh-CN" dirty="0" smtClean="0"/>
              <a:t>] [-C comment] [-f </a:t>
            </a:r>
            <a:r>
              <a:rPr lang="en-US" altLang="zh-CN" dirty="0" err="1" smtClean="0"/>
              <a:t>output_keyfile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-p [-P </a:t>
            </a:r>
            <a:r>
              <a:rPr lang="en-US" altLang="zh-CN" dirty="0" err="1" smtClean="0"/>
              <a:t>old_passphrase</a:t>
            </a:r>
            <a:r>
              <a:rPr lang="en-US" altLang="zh-CN" dirty="0" smtClean="0"/>
              <a:t>] [-N </a:t>
            </a:r>
            <a:r>
              <a:rPr lang="en-US" altLang="zh-CN" dirty="0" err="1" smtClean="0"/>
              <a:t>new_passphrase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[-m </a:t>
            </a:r>
            <a:r>
              <a:rPr lang="en-US" altLang="zh-CN" dirty="0" err="1" smtClean="0"/>
              <a:t>key_format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-e [-m </a:t>
            </a:r>
            <a:r>
              <a:rPr lang="en-US" altLang="zh-CN" dirty="0" err="1" smtClean="0"/>
              <a:t>key_format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-y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fr-FR" altLang="zh-CN" dirty="0" smtClean="0"/>
              <a:t>       ssh-keygen -c [-P passphrase] [-C comment] [-f keyfile]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-l [-v] [-E </a:t>
            </a:r>
            <a:r>
              <a:rPr lang="en-US" altLang="zh-CN" dirty="0" err="1" smtClean="0"/>
              <a:t>fingerprint_hash</a:t>
            </a:r>
            <a:r>
              <a:rPr lang="en-US" altLang="zh-CN" dirty="0" smtClean="0"/>
              <a:t>]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-B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-D pkcs11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-F hostname [-f </a:t>
            </a:r>
            <a:r>
              <a:rPr lang="en-US" altLang="zh-CN" dirty="0" err="1" smtClean="0"/>
              <a:t>known_hosts_file</a:t>
            </a:r>
            <a:r>
              <a:rPr lang="en-US" altLang="zh-CN" dirty="0" smtClean="0"/>
              <a:t>] [-l]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-H [-f </a:t>
            </a:r>
            <a:r>
              <a:rPr lang="en-US" altLang="zh-CN" dirty="0" err="1" smtClean="0"/>
              <a:t>known_hosts_file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-R hostname [-f </a:t>
            </a:r>
            <a:r>
              <a:rPr lang="en-US" altLang="zh-CN" dirty="0" err="1" smtClean="0"/>
              <a:t>known_hosts_file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-r hostname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 [-g]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-G </a:t>
            </a:r>
            <a:r>
              <a:rPr lang="en-US" altLang="zh-CN" dirty="0" err="1" smtClean="0"/>
              <a:t>output_file</a:t>
            </a:r>
            <a:r>
              <a:rPr lang="en-US" altLang="zh-CN" dirty="0" smtClean="0"/>
              <a:t> [-v] [-b bits] [-M memory] [-S </a:t>
            </a:r>
            <a:r>
              <a:rPr lang="en-US" altLang="zh-CN" dirty="0" err="1" smtClean="0"/>
              <a:t>start_point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output_file</a:t>
            </a:r>
            <a:r>
              <a:rPr lang="en-US" altLang="zh-CN" dirty="0" smtClean="0"/>
              <a:t> -f </a:t>
            </a:r>
            <a:r>
              <a:rPr lang="en-US" altLang="zh-CN" dirty="0" err="1" smtClean="0"/>
              <a:t>input_file</a:t>
            </a:r>
            <a:r>
              <a:rPr lang="en-US" altLang="zh-CN" dirty="0" smtClean="0"/>
              <a:t> [-v] [-a rounds] [-J </a:t>
            </a:r>
            <a:r>
              <a:rPr lang="en-US" altLang="zh-CN" dirty="0" err="1" smtClean="0"/>
              <a:t>num_lines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      [-j </a:t>
            </a:r>
            <a:r>
              <a:rPr lang="en-US" altLang="zh-CN" dirty="0" err="1" smtClean="0"/>
              <a:t>start_line</a:t>
            </a:r>
            <a:r>
              <a:rPr lang="en-US" altLang="zh-CN" dirty="0" smtClean="0"/>
              <a:t>] [-K </a:t>
            </a:r>
            <a:r>
              <a:rPr lang="en-US" altLang="zh-CN" dirty="0" err="1" smtClean="0"/>
              <a:t>checkpt</a:t>
            </a:r>
            <a:r>
              <a:rPr lang="en-US" altLang="zh-CN" dirty="0" smtClean="0"/>
              <a:t>] [-W generator]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-s </a:t>
            </a:r>
            <a:r>
              <a:rPr lang="en-US" altLang="zh-CN" dirty="0" err="1" smtClean="0"/>
              <a:t>ca_key</a:t>
            </a:r>
            <a:r>
              <a:rPr lang="en-US" altLang="zh-CN" dirty="0" smtClean="0"/>
              <a:t> -I </a:t>
            </a:r>
            <a:r>
              <a:rPr lang="en-US" altLang="zh-CN" dirty="0" err="1" smtClean="0"/>
              <a:t>certificate_identity</a:t>
            </a:r>
            <a:r>
              <a:rPr lang="en-US" altLang="zh-CN" dirty="0" smtClean="0"/>
              <a:t> [-h] [-U]</a:t>
            </a:r>
          </a:p>
          <a:p>
            <a:r>
              <a:rPr lang="pt-BR" altLang="zh-CN" dirty="0" smtClean="0"/>
              <a:t>                  [-D pkcs11_provider] [-n principals] [-O option]</a:t>
            </a:r>
          </a:p>
          <a:p>
            <a:r>
              <a:rPr lang="en-US" altLang="zh-CN" dirty="0" smtClean="0"/>
              <a:t>                  [-V </a:t>
            </a:r>
            <a:r>
              <a:rPr lang="en-US" altLang="zh-CN" dirty="0" err="1" smtClean="0"/>
              <a:t>validity_interval</a:t>
            </a:r>
            <a:r>
              <a:rPr lang="en-US" altLang="zh-CN" dirty="0" smtClean="0"/>
              <a:t>] [-z </a:t>
            </a:r>
            <a:r>
              <a:rPr lang="en-US" altLang="zh-CN" dirty="0" err="1" smtClean="0"/>
              <a:t>serial_number</a:t>
            </a:r>
            <a:r>
              <a:rPr lang="en-US" altLang="zh-CN" dirty="0" smtClean="0"/>
              <a:t>] file ...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-L [-f </a:t>
            </a:r>
            <a:r>
              <a:rPr lang="en-US" altLang="zh-CN" dirty="0" err="1" smtClean="0"/>
              <a:t>input_keyfile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-A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-k -f </a:t>
            </a:r>
            <a:r>
              <a:rPr lang="en-US" altLang="zh-CN" dirty="0" err="1" smtClean="0"/>
              <a:t>krl_file</a:t>
            </a:r>
            <a:r>
              <a:rPr lang="en-US" altLang="zh-CN" dirty="0" smtClean="0"/>
              <a:t> [-u] [-s </a:t>
            </a:r>
            <a:r>
              <a:rPr lang="en-US" altLang="zh-CN" dirty="0" err="1" smtClean="0"/>
              <a:t>ca_public</a:t>
            </a:r>
            <a:r>
              <a:rPr lang="en-US" altLang="zh-CN" dirty="0" smtClean="0"/>
              <a:t>] [-z </a:t>
            </a:r>
            <a:r>
              <a:rPr lang="en-US" altLang="zh-CN" dirty="0" err="1" smtClean="0"/>
              <a:t>version_number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                 file ...</a:t>
            </a:r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ssh-keygen</a:t>
            </a:r>
            <a:r>
              <a:rPr lang="en-US" altLang="zh-CN" dirty="0" smtClean="0"/>
              <a:t> -Q -f </a:t>
            </a:r>
            <a:r>
              <a:rPr lang="en-US" altLang="zh-CN" dirty="0" err="1" smtClean="0"/>
              <a:t>krl_file</a:t>
            </a:r>
            <a:r>
              <a:rPr lang="en-US" altLang="zh-CN" dirty="0" smtClean="0"/>
              <a:t> file ...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de-DE" altLang="zh-CN" dirty="0" smtClean="0"/>
              <a:t>$ ssh-keygen -t rsa -C "1414450819@qq.com"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(/c/Users/Administrator/.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Created directory '/c/Users/Administrator/.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'.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Your identification has been saved in /c/Users/Administrator/.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Your public key has been saved in /c/Users/Administrator/.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/id_rsa.pub.</a:t>
            </a:r>
          </a:p>
          <a:p>
            <a:r>
              <a:rPr lang="en-US" altLang="zh-CN" dirty="0" smtClean="0"/>
              <a:t>The key fingerprint is:</a:t>
            </a:r>
          </a:p>
          <a:p>
            <a:r>
              <a:rPr lang="en-US" altLang="zh-CN" dirty="0" smtClean="0"/>
              <a:t>SHA256:JK75kNLnaU+91H/ahmWyxqSkGhZowZppQbRRRXy9gM4 1414450819@qq.com</a:t>
            </a:r>
          </a:p>
          <a:p>
            <a:r>
              <a:rPr lang="en-US" altLang="zh-CN" dirty="0" smtClean="0"/>
              <a:t>The key's </a:t>
            </a:r>
            <a:r>
              <a:rPr lang="en-US" altLang="zh-CN" dirty="0" err="1" smtClean="0"/>
              <a:t>randomart</a:t>
            </a:r>
            <a:r>
              <a:rPr lang="en-US" altLang="zh-CN" dirty="0" smtClean="0"/>
              <a:t> image is:</a:t>
            </a:r>
          </a:p>
          <a:p>
            <a:r>
              <a:rPr lang="en-US" altLang="zh-CN" dirty="0" smtClean="0"/>
              <a:t>+---[RSA 2048]----+</a:t>
            </a:r>
          </a:p>
          <a:p>
            <a:r>
              <a:rPr lang="en-US" altLang="zh-CN" dirty="0" smtClean="0"/>
              <a:t>|   .+..+o. .     |</a:t>
            </a:r>
          </a:p>
          <a:p>
            <a:r>
              <a:rPr lang="en-US" altLang="zh-CN" dirty="0" smtClean="0"/>
              <a:t>|   . +  o </a:t>
            </a:r>
            <a:r>
              <a:rPr lang="en-US" altLang="zh-CN" dirty="0" err="1" smtClean="0"/>
              <a:t>o</a:t>
            </a:r>
            <a:r>
              <a:rPr lang="en-US" altLang="zh-CN" dirty="0" smtClean="0"/>
              <a:t> .    |</a:t>
            </a:r>
          </a:p>
          <a:p>
            <a:r>
              <a:rPr lang="en-US" altLang="zh-CN" dirty="0" smtClean="0"/>
              <a:t>|    o +o.. . .   |</a:t>
            </a:r>
          </a:p>
          <a:p>
            <a:r>
              <a:rPr lang="en-US" altLang="zh-CN" dirty="0" smtClean="0"/>
              <a:t>|     * =E   .    |</a:t>
            </a:r>
          </a:p>
          <a:p>
            <a:r>
              <a:rPr lang="en-US" altLang="zh-CN" dirty="0" smtClean="0"/>
              <a:t>|    = + S        |</a:t>
            </a:r>
          </a:p>
          <a:p>
            <a:r>
              <a:rPr lang="en-US" altLang="zh-CN" dirty="0" smtClean="0"/>
              <a:t>|   o =   o .. o </a:t>
            </a:r>
            <a:r>
              <a:rPr lang="en-US" altLang="zh-CN" dirty="0" err="1" smtClean="0"/>
              <a:t>o</a:t>
            </a:r>
            <a:r>
              <a:rPr lang="en-US" altLang="zh-CN" dirty="0" smtClean="0"/>
              <a:t>|</a:t>
            </a:r>
          </a:p>
          <a:p>
            <a:r>
              <a:rPr lang="en-US" altLang="zh-CN" dirty="0" smtClean="0"/>
              <a:t>|  . * . + </a:t>
            </a:r>
            <a:r>
              <a:rPr lang="en-US" altLang="zh-CN" dirty="0" err="1" smtClean="0"/>
              <a:t>oo</a:t>
            </a:r>
            <a:r>
              <a:rPr lang="en-US" altLang="zh-CN" dirty="0" smtClean="0"/>
              <a:t>.+ * |</a:t>
            </a:r>
          </a:p>
          <a:p>
            <a:r>
              <a:rPr lang="en-US" altLang="zh-CN" dirty="0" smtClean="0"/>
              <a:t>|   . =.+ o....=.o|</a:t>
            </a:r>
          </a:p>
          <a:p>
            <a:r>
              <a:rPr lang="en-US" altLang="zh-CN" dirty="0" smtClean="0"/>
              <a:t>|     .+.o..  .o+.|</a:t>
            </a:r>
          </a:p>
          <a:p>
            <a:r>
              <a:rPr lang="en-US" altLang="zh-CN" dirty="0" smtClean="0"/>
              <a:t>+----[SHA256]-----+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-t git@github.com</a:t>
            </a:r>
          </a:p>
          <a:p>
            <a:r>
              <a:rPr lang="en-US" altLang="zh-CN" dirty="0" smtClean="0"/>
              <a:t>The authenticity of host 'github.com (192.30.253.112)' can't be established.</a:t>
            </a:r>
          </a:p>
          <a:p>
            <a:r>
              <a:rPr lang="en-US" altLang="zh-CN" dirty="0" smtClean="0"/>
              <a:t>RSA key fingerprint is SHA256:nThbg6kXUpJWGl7E1IGOCspRomTxdCARLviKw6E5SY8.</a:t>
            </a:r>
          </a:p>
          <a:p>
            <a:r>
              <a:rPr lang="en-US" altLang="zh-CN" dirty="0" smtClean="0"/>
              <a:t>Are you sure you want to continue connecting (yes/no)? yes</a:t>
            </a:r>
          </a:p>
          <a:p>
            <a:r>
              <a:rPr lang="en-US" altLang="zh-CN" dirty="0" smtClean="0"/>
              <a:t>Warning: Permanently added 'github.com,192.30.253.112' (RSA) to the list of known hosts.</a:t>
            </a:r>
          </a:p>
          <a:p>
            <a:r>
              <a:rPr lang="en-US" altLang="zh-CN" dirty="0" smtClean="0"/>
              <a:t>git@github.com: Permission denied (</a:t>
            </a:r>
            <a:r>
              <a:rPr lang="en-US" altLang="zh-CN" dirty="0" err="1" smtClean="0"/>
              <a:t>publickey</a:t>
            </a:r>
            <a:r>
              <a:rPr lang="en-US" altLang="zh-CN" dirty="0" smtClean="0"/>
              <a:t>).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-t git@github.com</a:t>
            </a:r>
          </a:p>
          <a:p>
            <a:r>
              <a:rPr lang="en-US" altLang="zh-CN" dirty="0" smtClean="0"/>
              <a:t>PTY allocation request failed on channel 0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-T git@github.com</a:t>
            </a:r>
          </a:p>
          <a:p>
            <a:r>
              <a:rPr lang="en-US" altLang="zh-CN" dirty="0" smtClean="0"/>
              <a:t>Warning: Permanently added the RSA host key for IP address '192.30.253.113' to the list of known hosts.</a:t>
            </a:r>
          </a:p>
          <a:p>
            <a:r>
              <a:rPr lang="en-US" altLang="zh-CN" dirty="0" smtClean="0"/>
              <a:t>Hi </a:t>
            </a:r>
            <a:r>
              <a:rPr lang="en-US" altLang="zh-CN" dirty="0" err="1" smtClean="0"/>
              <a:t>XiaoXianFeng</a:t>
            </a:r>
            <a:r>
              <a:rPr lang="en-US" altLang="zh-CN" dirty="0" smtClean="0"/>
              <a:t>! You've successfully authenticated, but 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 does not provide shell access.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user.name "</a:t>
            </a:r>
            <a:r>
              <a:rPr lang="en-US" altLang="zh-CN" dirty="0" err="1" smtClean="0"/>
              <a:t>XiaoXianFeng</a:t>
            </a:r>
            <a:r>
              <a:rPr lang="en-US" altLang="zh-CN" dirty="0" smtClean="0"/>
              <a:t>"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"1414450819@qq.com"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cd</a:t>
            </a:r>
            <a:r>
              <a:rPr lang="en-US" altLang="zh-CN" dirty="0" smtClean="0"/>
              <a:t> e: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ls</a:t>
            </a:r>
            <a:endParaRPr lang="en-US" altLang="zh-CN" dirty="0" smtClean="0"/>
          </a:p>
          <a:p>
            <a:r>
              <a:rPr lang="en-US" altLang="zh-CN" dirty="0" smtClean="0"/>
              <a:t>'$RECYCLE.BIN'/          data/                     hello-word/      mysql-5.6.35-winx64.zip</a:t>
            </a:r>
          </a:p>
          <a:p>
            <a:r>
              <a:rPr lang="en-US" altLang="zh-CN" dirty="0" smtClean="0"/>
              <a:t> add-code/               eclipse-inst-win64.exe*  'Java Project'/  'System Volume Information'/</a:t>
            </a:r>
          </a:p>
          <a:p>
            <a:r>
              <a:rPr lang="en-US" altLang="zh-CN" dirty="0" smtClean="0"/>
              <a:t> add-</a:t>
            </a:r>
            <a:r>
              <a:rPr lang="en-US" altLang="zh-CN" dirty="0" err="1" smtClean="0"/>
              <a:t>code_file</a:t>
            </a:r>
            <a:r>
              <a:rPr lang="en-US" altLang="zh-CN" dirty="0" smtClean="0"/>
              <a:t>-system/   </a:t>
            </a:r>
            <a:r>
              <a:rPr lang="en-US" altLang="zh-CN" dirty="0" err="1" smtClean="0"/>
              <a:t>Elipse</a:t>
            </a:r>
            <a:r>
              <a:rPr lang="en-US" altLang="zh-CN" dirty="0" smtClean="0"/>
              <a:t>/                   maven/           test/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BaiduNetdiskDownload</a:t>
            </a:r>
            <a:r>
              <a:rPr lang="en-US" altLang="zh-CN" dirty="0" smtClean="0"/>
              <a:t>/  'file system'/             mm-2/            </a:t>
            </a:r>
            <a:r>
              <a:rPr lang="zh-CN" altLang="en-US" dirty="0" smtClean="0"/>
              <a:t>安装包</a:t>
            </a:r>
            <a:r>
              <a:rPr lang="en-US" altLang="zh-CN" dirty="0" smtClean="0"/>
              <a:t>/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cd</a:t>
            </a:r>
            <a:r>
              <a:rPr lang="en-US" altLang="zh-CN" dirty="0" smtClean="0"/>
              <a:t> E: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ls</a:t>
            </a:r>
            <a:endParaRPr lang="en-US" altLang="zh-CN" dirty="0" smtClean="0"/>
          </a:p>
          <a:p>
            <a:r>
              <a:rPr lang="en-US" altLang="zh-CN" dirty="0" smtClean="0"/>
              <a:t>'$RECYCLE.BIN'/          data/                     hello-word/      mysql-5.6.35-winx64.zip</a:t>
            </a:r>
          </a:p>
          <a:p>
            <a:r>
              <a:rPr lang="en-US" altLang="zh-CN" dirty="0" smtClean="0"/>
              <a:t> add-code/               eclipse-inst-win64.exe*  'Java Project'/  'System Volume Information'/</a:t>
            </a:r>
          </a:p>
          <a:p>
            <a:r>
              <a:rPr lang="en-US" altLang="zh-CN" dirty="0" smtClean="0"/>
              <a:t> add-</a:t>
            </a:r>
            <a:r>
              <a:rPr lang="en-US" altLang="zh-CN" dirty="0" err="1" smtClean="0"/>
              <a:t>code_file</a:t>
            </a:r>
            <a:r>
              <a:rPr lang="en-US" altLang="zh-CN" dirty="0" smtClean="0"/>
              <a:t>-system/   </a:t>
            </a:r>
            <a:r>
              <a:rPr lang="en-US" altLang="zh-CN" dirty="0" err="1" smtClean="0"/>
              <a:t>Elipse</a:t>
            </a:r>
            <a:r>
              <a:rPr lang="en-US" altLang="zh-CN" dirty="0" smtClean="0"/>
              <a:t>/                   maven/           test/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BaiduNetdiskDownload</a:t>
            </a:r>
            <a:r>
              <a:rPr lang="en-US" altLang="zh-CN" dirty="0" smtClean="0"/>
              <a:t>/  'file system'/             mm-2/            </a:t>
            </a:r>
            <a:r>
              <a:rPr lang="zh-CN" altLang="en-US" dirty="0" smtClean="0"/>
              <a:t>安装包</a:t>
            </a:r>
            <a:r>
              <a:rPr lang="en-US" altLang="zh-CN" dirty="0" smtClean="0"/>
              <a:t>/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https://github.com/XiaoXianFeng/add-code.git</a:t>
            </a:r>
          </a:p>
          <a:p>
            <a:r>
              <a:rPr lang="en-US" altLang="zh-CN" dirty="0" smtClean="0"/>
              <a:t>fatal: destination path 'add-code' already exists and is not an empty directory.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https://github.com/XiaoXianFeng/add-code.git</a:t>
            </a:r>
          </a:p>
          <a:p>
            <a:r>
              <a:rPr lang="en-US" altLang="zh-CN" dirty="0" smtClean="0"/>
              <a:t>Cloning into 'add-code'...</a:t>
            </a:r>
          </a:p>
          <a:p>
            <a:r>
              <a:rPr lang="en-US" altLang="zh-CN" dirty="0" smtClean="0"/>
              <a:t>remote: Enumerating objects: 613, done.</a:t>
            </a:r>
          </a:p>
          <a:p>
            <a:r>
              <a:rPr lang="en-US" altLang="zh-CN" dirty="0" smtClean="0"/>
              <a:t>remote: Counting objects: 100% (613/613), done.</a:t>
            </a:r>
          </a:p>
          <a:p>
            <a:r>
              <a:rPr lang="en-US" altLang="zh-CN" dirty="0" smtClean="0"/>
              <a:t>remote: Compressing objects: 100% (236/236), done.</a:t>
            </a:r>
          </a:p>
          <a:p>
            <a:r>
              <a:rPr lang="en-US" altLang="zh-CN" dirty="0" smtClean="0"/>
              <a:t>remote: Total 613 (delta 304), reused 613 (delta 304), pack-reused 0</a:t>
            </a:r>
          </a:p>
          <a:p>
            <a:r>
              <a:rPr lang="en-US" altLang="zh-CN" dirty="0" smtClean="0"/>
              <a:t>Receiving objects: 100% (613/613), 743.29 </a:t>
            </a:r>
            <a:r>
              <a:rPr lang="en-US" altLang="zh-CN" dirty="0" err="1" smtClean="0"/>
              <a:t>KiB</a:t>
            </a:r>
            <a:r>
              <a:rPr lang="en-US" altLang="zh-CN" dirty="0" smtClean="0"/>
              <a:t> | 104.00 </a:t>
            </a:r>
            <a:r>
              <a:rPr lang="en-US" altLang="zh-CN" dirty="0" err="1" smtClean="0"/>
              <a:t>KiB</a:t>
            </a:r>
            <a:r>
              <a:rPr lang="en-US" altLang="zh-CN" dirty="0" smtClean="0"/>
              <a:t>/s, done.</a:t>
            </a:r>
          </a:p>
          <a:p>
            <a:r>
              <a:rPr lang="en-US" altLang="zh-CN" dirty="0" smtClean="0"/>
              <a:t>Resolving deltas: 100% (304/304), done.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ls</a:t>
            </a:r>
            <a:endParaRPr lang="en-US" altLang="zh-CN" dirty="0" smtClean="0"/>
          </a:p>
          <a:p>
            <a:r>
              <a:rPr lang="en-US" altLang="zh-CN" dirty="0" smtClean="0"/>
              <a:t>'$RECYCLE.BIN'/          data/                    'Java Project'/                test/</a:t>
            </a:r>
          </a:p>
          <a:p>
            <a:r>
              <a:rPr lang="en-US" altLang="zh-CN" dirty="0" smtClean="0"/>
              <a:t> add-code/               eclipse-inst-win64.exe*   maven/                        </a:t>
            </a:r>
            <a:r>
              <a:rPr lang="zh-CN" altLang="en-US" dirty="0" smtClean="0"/>
              <a:t>安装包</a:t>
            </a:r>
            <a:r>
              <a:rPr lang="en-US" altLang="zh-CN" dirty="0" smtClean="0"/>
              <a:t>/</a:t>
            </a:r>
          </a:p>
          <a:p>
            <a:r>
              <a:rPr lang="en-US" altLang="zh-CN" dirty="0" smtClean="0"/>
              <a:t> add-</a:t>
            </a:r>
            <a:r>
              <a:rPr lang="en-US" altLang="zh-CN" dirty="0" err="1" smtClean="0"/>
              <a:t>code_file</a:t>
            </a:r>
            <a:r>
              <a:rPr lang="en-US" altLang="zh-CN" dirty="0" smtClean="0"/>
              <a:t>-system/   </a:t>
            </a:r>
            <a:r>
              <a:rPr lang="en-US" altLang="zh-CN" dirty="0" err="1" smtClean="0"/>
              <a:t>Elipse</a:t>
            </a:r>
            <a:r>
              <a:rPr lang="en-US" altLang="zh-CN" dirty="0" smtClean="0"/>
              <a:t>/                   mm-2/</a:t>
            </a:r>
          </a:p>
          <a:p>
            <a:r>
              <a:rPr lang="en-US" altLang="zh-CN" dirty="0" smtClean="0"/>
              <a:t> add-code1/             'file system'/             mysql-5.6.35-winx64.zip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BaiduNetdiskDownload</a:t>
            </a:r>
            <a:r>
              <a:rPr lang="en-US" altLang="zh-CN" dirty="0" smtClean="0"/>
              <a:t>/   hello-word/              'System Volume Information'/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cd</a:t>
            </a:r>
            <a:r>
              <a:rPr lang="en-US" altLang="zh-CN" dirty="0" smtClean="0"/>
              <a:t> add-code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ls</a:t>
            </a:r>
            <a:endParaRPr lang="en-US" altLang="zh-CN" dirty="0" smtClean="0"/>
          </a:p>
          <a:p>
            <a:r>
              <a:rPr lang="en-US" altLang="zh-CN" dirty="0" smtClean="0"/>
              <a:t>123.txt  nb-configuration.xml  pom.xml 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123.txt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ls</a:t>
            </a:r>
            <a:endParaRPr lang="en-US" altLang="zh-CN" dirty="0" smtClean="0"/>
          </a:p>
          <a:p>
            <a:r>
              <a:rPr lang="en-US" altLang="zh-CN" dirty="0" smtClean="0"/>
              <a:t>123.txt  nb-configuration.xml  pom.xml 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-m "test"</a:t>
            </a:r>
          </a:p>
          <a:p>
            <a:r>
              <a:rPr lang="en-US" altLang="zh-CN" dirty="0" smtClean="0"/>
              <a:t>[master e3424f8] test</a:t>
            </a:r>
          </a:p>
          <a:p>
            <a:r>
              <a:rPr lang="en-US" altLang="zh-CN" dirty="0" smtClean="0"/>
              <a:t> 1 file changed, 0 insertions(+), 0 deletions(-)</a:t>
            </a:r>
          </a:p>
          <a:p>
            <a:r>
              <a:rPr lang="en-US" altLang="zh-CN" dirty="0" smtClean="0"/>
              <a:t> create mode 100644 123.txt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</a:t>
            </a:r>
            <a:r>
              <a:rPr lang="en-US" altLang="zh-CN" dirty="0" err="1" smtClean="0"/>
              <a:t>orgin</a:t>
            </a:r>
            <a:r>
              <a:rPr lang="en-US" altLang="zh-CN" dirty="0" smtClean="0"/>
              <a:t> master</a:t>
            </a:r>
          </a:p>
          <a:p>
            <a:r>
              <a:rPr lang="en-US" altLang="zh-CN" dirty="0" smtClean="0"/>
              <a:t>fatal: '</a:t>
            </a:r>
            <a:r>
              <a:rPr lang="en-US" altLang="zh-CN" dirty="0" err="1" smtClean="0"/>
              <a:t>orgin</a:t>
            </a:r>
            <a:r>
              <a:rPr lang="en-US" altLang="zh-CN" dirty="0" smtClean="0"/>
              <a:t>' does not appear to be a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repository</a:t>
            </a:r>
          </a:p>
          <a:p>
            <a:r>
              <a:rPr lang="en-US" altLang="zh-CN" dirty="0" smtClean="0"/>
              <a:t>fatal: Could not read from remote repository.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Please make sure you have the correct access rights</a:t>
            </a:r>
          </a:p>
          <a:p>
            <a:r>
              <a:rPr lang="en-US" altLang="zh-CN" dirty="0" smtClean="0"/>
              <a:t>and the repository exists.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origin master</a:t>
            </a:r>
          </a:p>
          <a:p>
            <a:r>
              <a:rPr lang="en-US" altLang="zh-CN" dirty="0" smtClean="0"/>
              <a:t>Enumerating objects: 4, done.</a:t>
            </a:r>
          </a:p>
          <a:p>
            <a:r>
              <a:rPr lang="en-US" altLang="zh-CN" dirty="0" smtClean="0"/>
              <a:t>Counting objects: 100% (4/4), done.</a:t>
            </a:r>
          </a:p>
          <a:p>
            <a:r>
              <a:rPr lang="en-US" altLang="zh-CN" dirty="0" smtClean="0"/>
              <a:t>Delta compression using up to 8 threads</a:t>
            </a:r>
          </a:p>
          <a:p>
            <a:r>
              <a:rPr lang="en-US" altLang="zh-CN" dirty="0" smtClean="0"/>
              <a:t>Compressing objects: 100% (2/2), done.</a:t>
            </a:r>
          </a:p>
          <a:p>
            <a:r>
              <a:rPr lang="en-US" altLang="zh-CN" dirty="0" smtClean="0"/>
              <a:t>Writing objects: 100% (3/3), 260 bytes | 260.00 </a:t>
            </a:r>
            <a:r>
              <a:rPr lang="en-US" altLang="zh-CN" dirty="0" err="1" smtClean="0"/>
              <a:t>KiB</a:t>
            </a:r>
            <a:r>
              <a:rPr lang="en-US" altLang="zh-CN" dirty="0" smtClean="0"/>
              <a:t>/s, done.</a:t>
            </a:r>
          </a:p>
          <a:p>
            <a:r>
              <a:rPr lang="sv-SE" altLang="zh-CN" dirty="0" smtClean="0"/>
              <a:t>Total 3 (delta 1), reused 0 (delta 0)</a:t>
            </a:r>
          </a:p>
          <a:p>
            <a:r>
              <a:rPr lang="en-US" altLang="zh-CN" dirty="0" smtClean="0"/>
              <a:t>remote: Resolving deltas: 100% (1/1), completed with 1 local object.</a:t>
            </a:r>
          </a:p>
          <a:p>
            <a:r>
              <a:rPr lang="en-US" altLang="zh-CN" dirty="0" smtClean="0"/>
              <a:t>To https://github.com/XiaoXianFeng/add-code.git</a:t>
            </a:r>
          </a:p>
          <a:p>
            <a:r>
              <a:rPr lang="en-US" altLang="zh-CN" dirty="0" smtClean="0"/>
              <a:t>   14644b1..e3424f8  master -&gt; master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Administrator@BF-20181017LXPQ MINGW64 /e/add-code (master)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90488"/>
            <a:ext cx="8401050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357166"/>
            <a:ext cx="357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Spring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MVC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0"/>
            <a:ext cx="8143875" cy="839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57166"/>
            <a:ext cx="42291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1214422"/>
            <a:ext cx="3743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785926"/>
            <a:ext cx="79724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4143380"/>
            <a:ext cx="38004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-642966"/>
            <a:ext cx="8858250" cy="839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3" y="133350"/>
            <a:ext cx="8677275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3025" y="0"/>
            <a:ext cx="39909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738313"/>
            <a:ext cx="69151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00100" y="428604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dao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0"/>
            <a:ext cx="5953125" cy="78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071546"/>
            <a:ext cx="121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Intface</a:t>
            </a:r>
            <a:endParaRPr lang="en-US" altLang="zh-CN" dirty="0" smtClean="0"/>
          </a:p>
          <a:p>
            <a:r>
              <a:rPr lang="en-US" altLang="zh-CN" dirty="0" err="1" smtClean="0"/>
              <a:t>impl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5988" y="0"/>
            <a:ext cx="4772025" cy="74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2588" y="1200150"/>
            <a:ext cx="58388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85786" y="285728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复制之后导</a:t>
            </a:r>
            <a:r>
              <a:rPr lang="zh-CN" altLang="en-US" smtClean="0"/>
              <a:t>入包</a:t>
            </a:r>
            <a:endParaRPr lang="en-US" altLang="zh-CN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1213" y="814388"/>
            <a:ext cx="49815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-164755502"/>
            <a:ext cx="4572000" cy="3363690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介绍</a:t>
            </a:r>
            <a:r>
              <a:rPr lang="en-US" dirty="0" smtClean="0"/>
              <a:t>Java</a:t>
            </a:r>
            <a:r>
              <a:rPr lang="zh-CN" altLang="en-US" dirty="0" smtClean="0"/>
              <a:t>的实用工具类库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包。在这个包中，</a:t>
            </a:r>
            <a:r>
              <a:rPr lang="en-US" dirty="0" smtClean="0"/>
              <a:t>Java</a:t>
            </a:r>
            <a:r>
              <a:rPr lang="zh-CN" altLang="en-US" dirty="0" smtClean="0"/>
              <a:t>提供了一些实用的方法和数据结构。本章介绍</a:t>
            </a:r>
            <a:r>
              <a:rPr lang="en-US" dirty="0" smtClean="0"/>
              <a:t>Java</a:t>
            </a:r>
            <a:r>
              <a:rPr lang="zh-CN" altLang="en-US" dirty="0" smtClean="0"/>
              <a:t>的实用工具类库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包。在这个包中，</a:t>
            </a:r>
            <a:r>
              <a:rPr lang="en-US" dirty="0" smtClean="0"/>
              <a:t>Java</a:t>
            </a:r>
            <a:r>
              <a:rPr lang="zh-CN" altLang="en-US" dirty="0" smtClean="0"/>
              <a:t>提供了一些实用的方法和数据结构。例如，</a:t>
            </a:r>
            <a:r>
              <a:rPr lang="en-US" dirty="0" smtClean="0"/>
              <a:t>Java</a:t>
            </a:r>
            <a:r>
              <a:rPr lang="zh-CN" altLang="en-US" dirty="0" smtClean="0"/>
              <a:t>提供日期</a:t>
            </a:r>
            <a:r>
              <a:rPr lang="en-US" altLang="zh-CN" dirty="0" smtClean="0"/>
              <a:t>(</a:t>
            </a:r>
            <a:r>
              <a:rPr lang="en-US" dirty="0" smtClean="0"/>
              <a:t>Data)</a:t>
            </a:r>
            <a:r>
              <a:rPr lang="zh-CN" altLang="en-US" dirty="0" smtClean="0"/>
              <a:t>类、日历</a:t>
            </a:r>
            <a:r>
              <a:rPr lang="en-US" altLang="zh-CN" dirty="0" smtClean="0"/>
              <a:t>(</a:t>
            </a:r>
            <a:r>
              <a:rPr lang="en-US" dirty="0" smtClean="0"/>
              <a:t>Calendar)</a:t>
            </a:r>
            <a:r>
              <a:rPr lang="zh-CN" altLang="en-US" dirty="0" smtClean="0"/>
              <a:t>类来产生和获取日期及时间，提供随机数</a:t>
            </a:r>
            <a:r>
              <a:rPr lang="en-US" altLang="zh-CN" dirty="0" smtClean="0"/>
              <a:t>(</a:t>
            </a:r>
            <a:r>
              <a:rPr lang="en-US" dirty="0" smtClean="0"/>
              <a:t>Random)</a:t>
            </a:r>
            <a:r>
              <a:rPr lang="zh-CN" altLang="en-US" dirty="0" smtClean="0"/>
              <a:t>类产生各种类型的随机数，还提供了堆栈</a:t>
            </a:r>
            <a:r>
              <a:rPr lang="en-US" altLang="zh-CN" dirty="0" smtClean="0"/>
              <a:t>(</a:t>
            </a:r>
            <a:r>
              <a:rPr lang="en-US" dirty="0" smtClean="0"/>
              <a:t>Stack)、</a:t>
            </a:r>
            <a:r>
              <a:rPr lang="zh-CN" altLang="en-US" dirty="0" smtClean="0"/>
              <a:t>向量</a:t>
            </a:r>
            <a:r>
              <a:rPr lang="en-US" altLang="zh-CN" dirty="0" smtClean="0"/>
              <a:t>(</a:t>
            </a:r>
            <a:r>
              <a:rPr lang="en-US" dirty="0" smtClean="0"/>
              <a:t>Vector) 、</a:t>
            </a:r>
            <a:r>
              <a:rPr lang="zh-CN" altLang="en-US" dirty="0" smtClean="0"/>
              <a:t>位集合</a:t>
            </a:r>
            <a:r>
              <a:rPr lang="en-US" altLang="zh-CN" dirty="0" smtClean="0"/>
              <a:t>(</a:t>
            </a:r>
            <a:r>
              <a:rPr lang="en-US" dirty="0" err="1" smtClean="0"/>
              <a:t>Bitset</a:t>
            </a:r>
            <a:r>
              <a:rPr lang="en-US" dirty="0" smtClean="0"/>
              <a:t>)</a:t>
            </a:r>
            <a:r>
              <a:rPr lang="zh-CN" altLang="en-US" dirty="0" smtClean="0"/>
              <a:t>以及哈希表</a:t>
            </a:r>
            <a:r>
              <a:rPr lang="en-US" altLang="zh-CN" dirty="0" smtClean="0"/>
              <a:t>(</a:t>
            </a:r>
            <a:r>
              <a:rPr lang="en-US" dirty="0" err="1" smtClean="0"/>
              <a:t>Hashtable</a:t>
            </a:r>
            <a:r>
              <a:rPr lang="en-US" dirty="0" smtClean="0"/>
              <a:t>)</a:t>
            </a:r>
            <a:r>
              <a:rPr lang="zh-CN" altLang="en-US" dirty="0" smtClean="0"/>
              <a:t>等类来表示相应的数据结构。</a:t>
            </a:r>
            <a:br>
              <a:rPr lang="zh-CN" altLang="en-US" dirty="0" smtClean="0"/>
            </a:br>
            <a:r>
              <a:rPr lang="zh-CN" altLang="en-US" dirty="0" smtClean="0"/>
              <a:t>　　图</a:t>
            </a:r>
            <a:r>
              <a:rPr lang="en-US" altLang="zh-CN" dirty="0" smtClean="0"/>
              <a:t>8.1</a:t>
            </a:r>
            <a:r>
              <a:rPr lang="zh-CN" altLang="en-US" dirty="0" smtClean="0"/>
              <a:t>给出了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包的基本层次结构图。下面我们将具体介绍其中几个重要的类。</a:t>
            </a:r>
            <a:br>
              <a:rPr lang="zh-CN" altLang="en-US" dirty="0" smtClean="0"/>
            </a:br>
            <a:r>
              <a:rPr lang="zh-CN" altLang="en-US" dirty="0" smtClean="0"/>
              <a:t>　　　　　　　　　　　┌</a:t>
            </a:r>
            <a:r>
              <a:rPr lang="en-US" dirty="0" err="1" smtClean="0"/>
              <a:t>java.util.BitSet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</a:t>
            </a:r>
            <a:r>
              <a:rPr lang="en-US" dirty="0" err="1" smtClean="0"/>
              <a:t>java.util.Calendar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　　　　　　└</a:t>
            </a:r>
            <a:r>
              <a:rPr lang="en-US" dirty="0" err="1" smtClean="0"/>
              <a:t>java.util.GregorianCalendar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</a:t>
            </a:r>
            <a:r>
              <a:rPr lang="en-US" dirty="0" err="1" smtClean="0"/>
              <a:t>java.util.Date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</a:t>
            </a:r>
            <a:r>
              <a:rPr lang="en-US" dirty="0" err="1" smtClean="0"/>
              <a:t>java.util.Dictionary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　　　　　　└</a:t>
            </a:r>
            <a:r>
              <a:rPr lang="en-US" dirty="0" err="1" smtClean="0"/>
              <a:t>java.util.Hashtable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　　　　　　　　　　　　　└</a:t>
            </a:r>
            <a:r>
              <a:rPr lang="en-US" dirty="0" err="1" smtClean="0"/>
              <a:t>java.util.Properties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</a:t>
            </a:r>
            <a:r>
              <a:rPr lang="en-US" dirty="0" err="1" smtClean="0"/>
              <a:t>java.util.EventObject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</a:t>
            </a:r>
            <a:r>
              <a:rPr lang="en-US" dirty="0" err="1" smtClean="0"/>
              <a:t>java.util.ResourceBundle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┌</a:t>
            </a:r>
            <a:r>
              <a:rPr lang="zh-CN" altLang="en-US" dirty="0" smtClean="0"/>
              <a:t>普通类┤　　　　　　├</a:t>
            </a:r>
            <a:r>
              <a:rPr lang="en-US" dirty="0" err="1" smtClean="0"/>
              <a:t>java.util.ListResourceBundle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　　　　　　└</a:t>
            </a:r>
            <a:r>
              <a:rPr lang="en-US" dirty="0" err="1" smtClean="0"/>
              <a:t>java.util.PropertyResourceBundle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</a:t>
            </a:r>
            <a:r>
              <a:rPr lang="en-US" dirty="0" err="1" smtClean="0"/>
              <a:t>java.util.Local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</a:t>
            </a:r>
            <a:r>
              <a:rPr lang="en-US" dirty="0" err="1" smtClean="0"/>
              <a:t>java.util.Observable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</a:t>
            </a:r>
            <a:r>
              <a:rPr lang="en-US" dirty="0" err="1" smtClean="0"/>
              <a:t>java.util.Random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</a:t>
            </a:r>
            <a:r>
              <a:rPr lang="en-US" dirty="0" err="1" smtClean="0"/>
              <a:t>java.util.StringTokenizer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</a:t>
            </a:r>
            <a:r>
              <a:rPr lang="en-US" dirty="0" err="1" smtClean="0"/>
              <a:t>java.util.Vector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│　　　　　　└</a:t>
            </a:r>
            <a:r>
              <a:rPr lang="en-US" dirty="0" err="1" smtClean="0"/>
              <a:t>java.util.Stack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en-US" dirty="0" err="1" smtClean="0"/>
              <a:t>Java.util</a:t>
            </a:r>
            <a:r>
              <a:rPr lang="en-US" dirty="0" smtClean="0"/>
              <a:t>┤　　　└</a:t>
            </a:r>
            <a:r>
              <a:rPr lang="en-US" dirty="0" err="1" smtClean="0"/>
              <a:t>java.util.TimeZone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　　　　　　　└</a:t>
            </a:r>
            <a:r>
              <a:rPr lang="en-US" dirty="0" err="1" smtClean="0"/>
              <a:t>java.util.SimpleTimeZone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┌</a:t>
            </a:r>
            <a:r>
              <a:rPr lang="en-US" dirty="0" err="1" smtClean="0"/>
              <a:t>java.util.Enumeration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├</a:t>
            </a:r>
            <a:r>
              <a:rPr lang="zh-CN" altLang="en-US" dirty="0" smtClean="0"/>
              <a:t>接　口┤</a:t>
            </a:r>
            <a:r>
              <a:rPr lang="en-US" dirty="0" err="1" smtClean="0"/>
              <a:t>java.util.EventListener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└</a:t>
            </a:r>
            <a:r>
              <a:rPr lang="en-US" dirty="0" err="1" smtClean="0"/>
              <a:t>java.util.Observer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│　　　┌</a:t>
            </a:r>
            <a:r>
              <a:rPr lang="en-US" dirty="0" err="1" smtClean="0"/>
              <a:t>java.util.EmptyStackException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└</a:t>
            </a:r>
            <a:r>
              <a:rPr lang="zh-CN" altLang="en-US" dirty="0" smtClean="0"/>
              <a:t>异常类┤</a:t>
            </a:r>
            <a:r>
              <a:rPr lang="en-US" dirty="0" err="1" smtClean="0"/>
              <a:t>java.util.MissingResourceException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│</a:t>
            </a:r>
            <a:r>
              <a:rPr lang="en-US" dirty="0" err="1" smtClean="0"/>
              <a:t>java.util.NoSuchElementException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　　　　└</a:t>
            </a:r>
            <a:r>
              <a:rPr lang="en-US" dirty="0" err="1" smtClean="0"/>
              <a:t>java.util.TooManyListenersException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　　　</a:t>
            </a:r>
            <a:r>
              <a:rPr lang="zh-CN" altLang="en-US" dirty="0" smtClean="0"/>
              <a:t>图</a:t>
            </a:r>
            <a:r>
              <a:rPr lang="en-US" altLang="zh-CN" dirty="0" smtClean="0"/>
              <a:t>8.1 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包的基本层次结构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8.2 </a:t>
            </a:r>
            <a:r>
              <a:rPr lang="zh-CN" altLang="en-US" dirty="0" smtClean="0"/>
              <a:t>日期类</a:t>
            </a:r>
            <a:r>
              <a:rPr lang="en-US" dirty="0" smtClean="0"/>
              <a:t>Date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Java</a:t>
            </a:r>
            <a:r>
              <a:rPr lang="zh-CN" altLang="en-US" dirty="0" smtClean="0"/>
              <a:t>在日期类中封装了有关日期和时间的信息，用户可以通过调用相应的方法来获取系统时间或设置日期和时间。</a:t>
            </a:r>
            <a:r>
              <a:rPr lang="en-US" dirty="0" smtClean="0"/>
              <a:t>Date</a:t>
            </a:r>
            <a:r>
              <a:rPr lang="zh-CN" altLang="en-US" dirty="0" smtClean="0"/>
              <a:t>类中有很多方法在</a:t>
            </a:r>
            <a:r>
              <a:rPr lang="en-US" dirty="0" smtClean="0"/>
              <a:t>JDK1.0</a:t>
            </a:r>
            <a:r>
              <a:rPr lang="zh-CN" altLang="en-US" dirty="0" smtClean="0"/>
              <a:t>公布后已经过时了，在</a:t>
            </a:r>
            <a:r>
              <a:rPr lang="en-US" altLang="zh-CN" dirty="0" smtClean="0"/>
              <a:t>8.3</a:t>
            </a:r>
            <a:r>
              <a:rPr lang="zh-CN" altLang="en-US" dirty="0" smtClean="0"/>
              <a:t>中我们将介绍</a:t>
            </a:r>
            <a:r>
              <a:rPr lang="en-US" dirty="0" smtClean="0"/>
              <a:t>JDK1.0</a:t>
            </a:r>
            <a:r>
              <a:rPr lang="zh-CN" altLang="en-US" dirty="0" smtClean="0"/>
              <a:t>中新加的用于替代</a:t>
            </a:r>
            <a:r>
              <a:rPr lang="en-US" dirty="0" smtClean="0"/>
              <a:t>Date</a:t>
            </a:r>
            <a:r>
              <a:rPr lang="zh-CN" altLang="en-US" dirty="0" smtClean="0"/>
              <a:t>的功能的其它类。</a:t>
            </a:r>
            <a:br>
              <a:rPr lang="zh-CN" altLang="en-US" dirty="0" smtClean="0"/>
            </a:br>
            <a:r>
              <a:rPr lang="zh-CN" altLang="en-US" dirty="0" smtClean="0"/>
              <a:t>　　在日期类中共定义了六种构造函数。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Date()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创建的日期类对象的日期时间被设置成创建时刻相对应的日期时间。</a:t>
            </a:r>
            <a:br>
              <a:rPr lang="zh-CN" altLang="en-US" dirty="0" smtClean="0"/>
            </a:br>
            <a:r>
              <a:rPr lang="zh-CN" altLang="en-US" dirty="0" smtClean="0"/>
              <a:t>　　例 </a:t>
            </a:r>
            <a:r>
              <a:rPr lang="en-US" dirty="0" smtClean="0"/>
              <a:t>Date today=new Date()；//today</a:t>
            </a:r>
            <a:r>
              <a:rPr lang="zh-CN" altLang="en-US" dirty="0" smtClean="0"/>
              <a:t>被设置成创建时刻相对应的日期时间。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(2)</a:t>
            </a:r>
            <a:r>
              <a:rPr lang="en-US" dirty="0" smtClean="0"/>
              <a:t>public Date (long date)</a:t>
            </a:r>
            <a:br>
              <a:rPr lang="en-US" dirty="0" smtClean="0"/>
            </a:br>
            <a:r>
              <a:rPr lang="en-US" dirty="0" smtClean="0"/>
              <a:t>　　long </a:t>
            </a:r>
            <a:r>
              <a:rPr lang="zh-CN" altLang="en-US" dirty="0" smtClean="0"/>
              <a:t>型的参数</a:t>
            </a:r>
            <a:r>
              <a:rPr lang="en-US" dirty="0" smtClean="0"/>
              <a:t>date</a:t>
            </a:r>
            <a:r>
              <a:rPr lang="zh-CN" altLang="en-US" dirty="0" smtClean="0"/>
              <a:t>可以通过调用</a:t>
            </a:r>
            <a:r>
              <a:rPr lang="en-US" dirty="0" smtClean="0"/>
              <a:t>Date</a:t>
            </a:r>
            <a:r>
              <a:rPr lang="zh-CN" altLang="en-US" dirty="0" smtClean="0"/>
              <a:t>类中的</a:t>
            </a:r>
            <a:r>
              <a:rPr lang="en-US" dirty="0" smtClean="0"/>
              <a:t>static</a:t>
            </a:r>
            <a:r>
              <a:rPr lang="zh-CN" altLang="en-US" dirty="0" smtClean="0"/>
              <a:t>方法</a:t>
            </a:r>
            <a:r>
              <a:rPr lang="en-US" dirty="0" smtClean="0"/>
              <a:t>parse(String s)</a:t>
            </a:r>
            <a:r>
              <a:rPr lang="zh-CN" altLang="en-US" dirty="0" smtClean="0"/>
              <a:t>来获得。</a:t>
            </a:r>
            <a:br>
              <a:rPr lang="zh-CN" altLang="en-US" dirty="0" smtClean="0"/>
            </a:br>
            <a:r>
              <a:rPr lang="zh-CN" altLang="en-US" dirty="0" smtClean="0"/>
              <a:t>　　例 </a:t>
            </a:r>
            <a:r>
              <a:rPr lang="en-US" dirty="0" smtClean="0"/>
              <a:t>long l=</a:t>
            </a:r>
            <a:r>
              <a:rPr lang="en-US" dirty="0" err="1" smtClean="0"/>
              <a:t>Date.parse</a:t>
            </a:r>
            <a:r>
              <a:rPr lang="en-US" dirty="0" smtClean="0"/>
              <a:t>("Mon 6 Jan 1997 13:3:00");</a:t>
            </a:r>
            <a:br>
              <a:rPr lang="en-US" dirty="0" smtClean="0"/>
            </a:br>
            <a:r>
              <a:rPr lang="en-US" dirty="0" smtClean="0"/>
              <a:t>　　　　Date day=new Date(l);</a:t>
            </a:r>
            <a:br>
              <a:rPr lang="en-US" dirty="0" smtClean="0"/>
            </a:br>
            <a:r>
              <a:rPr lang="en-US" dirty="0" smtClean="0"/>
              <a:t>　　//day</a:t>
            </a:r>
            <a:r>
              <a:rPr lang="zh-CN" altLang="en-US" dirty="0" smtClean="0"/>
              <a:t>中时间为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年 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号星期一，</a:t>
            </a:r>
            <a:r>
              <a:rPr lang="en-US" altLang="zh-CN" dirty="0" smtClean="0"/>
              <a:t>13:3:00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(3)</a:t>
            </a:r>
            <a:r>
              <a:rPr lang="en-US" dirty="0" smtClean="0"/>
              <a:t>public Date(String s)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按字符串</a:t>
            </a:r>
            <a:r>
              <a:rPr lang="en-US" dirty="0" smtClean="0"/>
              <a:t>s</a:t>
            </a:r>
            <a:r>
              <a:rPr lang="zh-CN" altLang="en-US" dirty="0" smtClean="0"/>
              <a:t>产生一日期对象。</a:t>
            </a:r>
            <a:r>
              <a:rPr lang="en-US" dirty="0" smtClean="0"/>
              <a:t>s</a:t>
            </a:r>
            <a:r>
              <a:rPr lang="zh-CN" altLang="en-US" dirty="0" smtClean="0"/>
              <a:t>的格式与方法</a:t>
            </a:r>
            <a:r>
              <a:rPr lang="en-US" dirty="0" smtClean="0"/>
              <a:t>parse</a:t>
            </a:r>
            <a:r>
              <a:rPr lang="zh-CN" altLang="en-US" dirty="0" smtClean="0"/>
              <a:t>中字符串参数的模式相同。</a:t>
            </a:r>
            <a:br>
              <a:rPr lang="zh-CN" altLang="en-US" dirty="0" smtClean="0"/>
            </a:br>
            <a:r>
              <a:rPr lang="zh-CN" altLang="en-US" dirty="0" smtClean="0"/>
              <a:t>　　例 </a:t>
            </a:r>
            <a:r>
              <a:rPr lang="en-US" dirty="0" smtClean="0"/>
              <a:t>Date day=new Date("Mon 6 Jan 1997 13:3:00");</a:t>
            </a:r>
            <a:br>
              <a:rPr lang="en-US" dirty="0" smtClean="0"/>
            </a:br>
            <a:r>
              <a:rPr lang="en-US" dirty="0" smtClean="0"/>
              <a:t>　　//day </a:t>
            </a:r>
            <a:r>
              <a:rPr lang="zh-CN" altLang="en-US" dirty="0" smtClean="0"/>
              <a:t>中时间为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号星期一，</a:t>
            </a:r>
            <a:r>
              <a:rPr lang="en-US" altLang="zh-CN" dirty="0" smtClean="0"/>
              <a:t>13:3:00.</a:t>
            </a:r>
            <a:br>
              <a:rPr lang="en-US" altLang="zh-CN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(4)</a:t>
            </a:r>
            <a:r>
              <a:rPr lang="en-US" dirty="0" smtClean="0"/>
              <a:t>public Date(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date)</a:t>
            </a:r>
            <a:br>
              <a:rPr lang="en-US" dirty="0" smtClean="0"/>
            </a:br>
            <a:r>
              <a:rPr lang="en-US" dirty="0" smtClean="0"/>
              <a:t>　　(5)public Date(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</a:t>
            </a:r>
            <a:r>
              <a:rPr lang="en-US" dirty="0" err="1" smtClean="0"/>
              <a:t>date,int</a:t>
            </a:r>
            <a:r>
              <a:rPr lang="en-US" dirty="0" smtClean="0"/>
              <a:t> </a:t>
            </a:r>
            <a:r>
              <a:rPr lang="en-US" dirty="0" err="1" smtClean="0"/>
              <a:t>hrs,int</a:t>
            </a:r>
            <a:r>
              <a:rPr lang="en-US" dirty="0" smtClean="0"/>
              <a:t> min)</a:t>
            </a:r>
            <a:br>
              <a:rPr lang="en-US" dirty="0" smtClean="0"/>
            </a:br>
            <a:r>
              <a:rPr lang="en-US" dirty="0" smtClean="0"/>
              <a:t>　　(6)public Date(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</a:t>
            </a:r>
            <a:r>
              <a:rPr lang="en-US" dirty="0" err="1" smtClean="0"/>
              <a:t>date,int</a:t>
            </a:r>
            <a:r>
              <a:rPr lang="en-US" dirty="0" smtClean="0"/>
              <a:t> </a:t>
            </a:r>
            <a:r>
              <a:rPr lang="en-US" dirty="0" err="1" smtClean="0"/>
              <a:t>hrs,int</a:t>
            </a:r>
            <a:r>
              <a:rPr lang="en-US" dirty="0" smtClean="0"/>
              <a:t> </a:t>
            </a:r>
            <a:r>
              <a:rPr lang="en-US" dirty="0" err="1" smtClean="0"/>
              <a:t>min,int</a:t>
            </a:r>
            <a:r>
              <a:rPr lang="en-US" dirty="0" smtClean="0"/>
              <a:t> sec)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按给定的参数创建一日期对象。</a:t>
            </a:r>
            <a:br>
              <a:rPr lang="zh-CN" altLang="en-US" dirty="0" smtClean="0"/>
            </a:br>
            <a:r>
              <a:rPr lang="zh-CN" altLang="en-US" dirty="0" smtClean="0"/>
              <a:t>　　参数说明：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year</a:t>
            </a:r>
            <a:r>
              <a:rPr lang="zh-CN" altLang="en-US" dirty="0" smtClean="0"/>
              <a:t>的值为：需设定的年份</a:t>
            </a:r>
            <a:r>
              <a:rPr lang="en-US" altLang="zh-CN" dirty="0" smtClean="0"/>
              <a:t>-1900</a:t>
            </a:r>
            <a:r>
              <a:rPr lang="zh-CN" altLang="en-US" dirty="0" smtClean="0"/>
              <a:t>。例如需设定的年份是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则</a:t>
            </a:r>
            <a:r>
              <a:rPr lang="en-US" dirty="0" smtClean="0"/>
              <a:t>year</a:t>
            </a:r>
            <a:r>
              <a:rPr lang="zh-CN" altLang="en-US" dirty="0" smtClean="0"/>
              <a:t>的值应为</a:t>
            </a:r>
            <a:r>
              <a:rPr lang="en-US" altLang="zh-CN" dirty="0" smtClean="0"/>
              <a:t>97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1997-1900</a:t>
            </a:r>
            <a:r>
              <a:rPr lang="zh-CN" altLang="en-US" dirty="0" smtClean="0"/>
              <a:t>的结果。所以</a:t>
            </a:r>
            <a:r>
              <a:rPr lang="en-US" dirty="0" smtClean="0"/>
              <a:t>Date</a:t>
            </a:r>
            <a:r>
              <a:rPr lang="zh-CN" altLang="en-US" dirty="0" smtClean="0"/>
              <a:t>中可设定的年份最小为</a:t>
            </a:r>
            <a:r>
              <a:rPr lang="en-US" altLang="zh-CN" dirty="0" smtClean="0"/>
              <a:t>1900</a:t>
            </a:r>
            <a:r>
              <a:rPr lang="zh-CN" altLang="en-US" dirty="0" smtClean="0"/>
              <a:t>；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month</a:t>
            </a:r>
            <a:r>
              <a:rPr lang="zh-CN" altLang="en-US" dirty="0" smtClean="0"/>
              <a:t>的值域为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表代表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月；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date</a:t>
            </a:r>
            <a:r>
              <a:rPr lang="zh-CN" altLang="en-US" dirty="0" smtClean="0"/>
              <a:t>的值域在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～</a:t>
            </a:r>
            <a:r>
              <a:rPr lang="en-US" altLang="zh-CN" dirty="0" smtClean="0"/>
              <a:t>31</a:t>
            </a:r>
            <a:r>
              <a:rPr lang="zh-CN" altLang="en-US" dirty="0" smtClean="0"/>
              <a:t>之间；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hrs</a:t>
            </a:r>
            <a:r>
              <a:rPr lang="zh-CN" altLang="en-US" dirty="0" smtClean="0"/>
              <a:t>的值域在</a:t>
            </a:r>
            <a:r>
              <a:rPr lang="en-US" altLang="zh-CN" dirty="0" smtClean="0"/>
              <a:t>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23</a:t>
            </a:r>
            <a:r>
              <a:rPr lang="zh-CN" altLang="en-US" dirty="0" smtClean="0"/>
              <a:t>之间。从午夜到次日凌晨</a:t>
            </a:r>
            <a:r>
              <a:rPr lang="en-US" altLang="zh-CN" dirty="0" smtClean="0"/>
              <a:t>1</a:t>
            </a:r>
            <a:r>
              <a:rPr lang="zh-CN" altLang="en-US" dirty="0" smtClean="0"/>
              <a:t>点间</a:t>
            </a:r>
            <a:r>
              <a:rPr lang="en-US" dirty="0" smtClean="0"/>
              <a:t>hrs=0，</a:t>
            </a:r>
            <a:r>
              <a:rPr lang="zh-CN" altLang="en-US" dirty="0" smtClean="0"/>
              <a:t>从中午到下午</a:t>
            </a:r>
            <a:r>
              <a:rPr lang="en-US" altLang="zh-CN" dirty="0" smtClean="0"/>
              <a:t>1</a:t>
            </a:r>
            <a:r>
              <a:rPr lang="zh-CN" altLang="en-US" dirty="0" smtClean="0"/>
              <a:t>点间</a:t>
            </a:r>
            <a:r>
              <a:rPr lang="en-US" dirty="0" smtClean="0"/>
              <a:t>hrs=12；</a:t>
            </a:r>
            <a:br>
              <a:rPr lang="en-US" dirty="0" smtClean="0"/>
            </a:br>
            <a:r>
              <a:rPr lang="en-US" dirty="0" smtClean="0"/>
              <a:t>　　min</a:t>
            </a:r>
            <a:r>
              <a:rPr lang="zh-CN" altLang="en-US" dirty="0" smtClean="0"/>
              <a:t>和</a:t>
            </a:r>
            <a:r>
              <a:rPr lang="en-US" dirty="0" smtClean="0"/>
              <a:t>sec</a:t>
            </a:r>
            <a:r>
              <a:rPr lang="zh-CN" altLang="en-US" dirty="0" smtClean="0"/>
              <a:t>的值域在</a:t>
            </a:r>
            <a:r>
              <a:rPr lang="en-US" altLang="zh-CN" dirty="0" smtClean="0"/>
              <a:t>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59</a:t>
            </a:r>
            <a:r>
              <a:rPr lang="zh-CN" altLang="en-US" dirty="0" smtClean="0"/>
              <a:t>之间。</a:t>
            </a:r>
            <a:br>
              <a:rPr lang="zh-CN" altLang="en-US" dirty="0" smtClean="0"/>
            </a:br>
            <a:r>
              <a:rPr lang="zh-CN" altLang="en-US" dirty="0" smtClean="0"/>
              <a:t>　　例 </a:t>
            </a:r>
            <a:r>
              <a:rPr lang="en-US" dirty="0" smtClean="0"/>
              <a:t>Date day=new Date(11,3,4);</a:t>
            </a:r>
            <a:br>
              <a:rPr lang="en-US" dirty="0" smtClean="0"/>
            </a:br>
            <a:r>
              <a:rPr lang="en-US" dirty="0" smtClean="0"/>
              <a:t>　　//day</a:t>
            </a:r>
            <a:r>
              <a:rPr lang="zh-CN" altLang="en-US" dirty="0" smtClean="0"/>
              <a:t>中的时间为：</a:t>
            </a:r>
            <a:r>
              <a:rPr lang="en-US" altLang="zh-CN" dirty="0" smtClean="0"/>
              <a:t>04-</a:t>
            </a:r>
            <a:r>
              <a:rPr lang="en-US" dirty="0" smtClean="0"/>
              <a:t>Apr-11 12:00:00 AM</a:t>
            </a:r>
            <a:br>
              <a:rPr lang="en-US" dirty="0" smtClean="0"/>
            </a:br>
            <a:r>
              <a:rPr lang="zh-CN" altLang="en-US" dirty="0" smtClean="0"/>
              <a:t>另外，还可以给出不正确的参数。</a:t>
            </a:r>
            <a:br>
              <a:rPr lang="zh-CN" altLang="en-US" dirty="0" smtClean="0"/>
            </a:br>
            <a:r>
              <a:rPr lang="zh-CN" altLang="en-US" dirty="0" smtClean="0"/>
              <a:t>　　例　设定时间为</a:t>
            </a:r>
            <a:r>
              <a:rPr lang="en-US" altLang="zh-CN" dirty="0" smtClean="0"/>
              <a:t>1910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30</a:t>
            </a:r>
            <a:r>
              <a:rPr lang="zh-CN" altLang="en-US" dirty="0" smtClean="0"/>
              <a:t>日，它将被解释成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Date day=new Date(10,1,30,10,12,34);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en-US" dirty="0" err="1" smtClean="0"/>
              <a:t>System.out.println</a:t>
            </a:r>
            <a:r>
              <a:rPr lang="en-US" dirty="0" smtClean="0"/>
              <a:t>("Day's date is:"+day);</a:t>
            </a:r>
            <a:br>
              <a:rPr lang="en-US" dirty="0" smtClean="0"/>
            </a:br>
            <a:r>
              <a:rPr lang="en-US" dirty="0" smtClean="0"/>
              <a:t>　　//</a:t>
            </a:r>
            <a:r>
              <a:rPr lang="zh-CN" altLang="en-US" dirty="0" smtClean="0"/>
              <a:t>打印结果为：</a:t>
            </a:r>
            <a:r>
              <a:rPr lang="en-US" dirty="0" smtClean="0"/>
              <a:t>Day's date </a:t>
            </a:r>
            <a:r>
              <a:rPr lang="en-US" dirty="0" err="1" smtClean="0"/>
              <a:t>is:Web</a:t>
            </a:r>
            <a:r>
              <a:rPr lang="en-US" dirty="0" smtClean="0"/>
              <a:t> Mar 02 10:13:34 GMT+08:00 1910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下面我们给出一些</a:t>
            </a:r>
            <a:r>
              <a:rPr lang="en-US" dirty="0" smtClean="0"/>
              <a:t>Date</a:t>
            </a:r>
            <a:r>
              <a:rPr lang="zh-CN" altLang="en-US" dirty="0" smtClean="0"/>
              <a:t>类中常用方法。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static long UTC(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</a:t>
            </a:r>
            <a:r>
              <a:rPr lang="en-US" dirty="0" err="1" smtClean="0"/>
              <a:t>date,int</a:t>
            </a:r>
            <a:r>
              <a:rPr lang="en-US" dirty="0" smtClean="0"/>
              <a:t> hrs.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min,int</a:t>
            </a:r>
            <a:r>
              <a:rPr lang="en-US" dirty="0" smtClean="0"/>
              <a:t> sec)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该方法将利用给定参数计算</a:t>
            </a:r>
            <a:r>
              <a:rPr lang="en-US" dirty="0" smtClean="0"/>
              <a:t>UTC</a:t>
            </a:r>
            <a:r>
              <a:rPr lang="zh-CN" altLang="en-US" dirty="0" smtClean="0"/>
              <a:t>值。</a:t>
            </a:r>
            <a:r>
              <a:rPr lang="en-US" dirty="0" smtClean="0"/>
              <a:t>UTC</a:t>
            </a:r>
            <a:r>
              <a:rPr lang="zh-CN" altLang="en-US" dirty="0" smtClean="0"/>
              <a:t>是一种计时体制，与</a:t>
            </a:r>
            <a:r>
              <a:rPr lang="en-US" dirty="0" smtClean="0"/>
              <a:t>GMT(</a:t>
            </a:r>
            <a:r>
              <a:rPr lang="zh-CN" altLang="en-US" dirty="0" smtClean="0"/>
              <a:t>格林威治时间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的计时体系略有差别。</a:t>
            </a:r>
            <a:r>
              <a:rPr lang="en-US" dirty="0" smtClean="0"/>
              <a:t>UTC</a:t>
            </a:r>
            <a:r>
              <a:rPr lang="zh-CN" altLang="en-US" dirty="0" smtClean="0"/>
              <a:t>计时体系是基于原子时钟的，而</a:t>
            </a:r>
            <a:r>
              <a:rPr lang="en-US" dirty="0" smtClean="0"/>
              <a:t>GTMT</a:t>
            </a:r>
            <a:r>
              <a:rPr lang="zh-CN" altLang="en-US" dirty="0" smtClean="0"/>
              <a:t>计时体系是基于天文学观测的。计算中使用的一般为</a:t>
            </a:r>
            <a:r>
              <a:rPr lang="en-US" dirty="0" smtClean="0"/>
              <a:t>GMT</a:t>
            </a:r>
            <a:r>
              <a:rPr lang="zh-CN" altLang="en-US" dirty="0" smtClean="0"/>
              <a:t>计时体系。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(2)</a:t>
            </a:r>
            <a:r>
              <a:rPr lang="en-US" dirty="0" smtClean="0"/>
              <a:t>public static long parse(String s)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该方法将字符串</a:t>
            </a:r>
            <a:r>
              <a:rPr lang="en-US" dirty="0" smtClean="0"/>
              <a:t>s</a:t>
            </a:r>
            <a:r>
              <a:rPr lang="zh-CN" altLang="en-US" dirty="0" smtClean="0"/>
              <a:t>转换成一个</a:t>
            </a:r>
            <a:r>
              <a:rPr lang="en-US" dirty="0" smtClean="0"/>
              <a:t>long</a:t>
            </a:r>
            <a:r>
              <a:rPr lang="zh-CN" altLang="en-US" dirty="0" smtClean="0"/>
              <a:t>型的日期。在介绍构造方法</a:t>
            </a:r>
            <a:r>
              <a:rPr lang="en-US" dirty="0" smtClean="0"/>
              <a:t>Date(long date)</a:t>
            </a:r>
            <a:r>
              <a:rPr lang="zh-CN" altLang="en-US" dirty="0" smtClean="0"/>
              <a:t>时曾使用过这个方法。</a:t>
            </a:r>
            <a:br>
              <a:rPr lang="zh-CN" altLang="en-US" dirty="0" smtClean="0"/>
            </a:br>
            <a:r>
              <a:rPr lang="zh-CN" altLang="en-US" dirty="0" smtClean="0"/>
              <a:t>　　字符串</a:t>
            </a:r>
            <a:r>
              <a:rPr lang="en-US" dirty="0" smtClean="0"/>
              <a:t>s</a:t>
            </a:r>
            <a:r>
              <a:rPr lang="zh-CN" altLang="en-US" dirty="0" smtClean="0"/>
              <a:t>有一定的格式，一般为：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</a:t>
            </a:r>
            <a:r>
              <a:rPr lang="zh-CN" altLang="en-US" dirty="0" smtClean="0"/>
              <a:t>星期 日 年 时间</a:t>
            </a:r>
            <a:r>
              <a:rPr lang="en-US" dirty="0" smtClean="0"/>
              <a:t>GMT+</a:t>
            </a:r>
            <a:r>
              <a:rPr lang="zh-CN" altLang="en-US" dirty="0" smtClean="0"/>
              <a:t>时区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zh-CN" altLang="en-US" dirty="0" smtClean="0"/>
              <a:t>　　若不注明时区，则为本地时区。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(3)</a:t>
            </a:r>
            <a:r>
              <a:rPr lang="en-US" dirty="0" smtClean="0"/>
              <a:t>public void </a:t>
            </a:r>
            <a:r>
              <a:rPr lang="en-US" dirty="0" err="1" smtClean="0"/>
              <a:t>setMonth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month)</a:t>
            </a:r>
            <a:br>
              <a:rPr lang="en-US" dirty="0" smtClean="0"/>
            </a:br>
            <a:r>
              <a:rPr lang="en-US" dirty="0" smtClean="0"/>
              <a:t>　　(4)public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getMonth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这两个方法分别为设定和获取月份值。</a:t>
            </a:r>
            <a:br>
              <a:rPr lang="zh-CN" altLang="en-US" dirty="0" smtClean="0"/>
            </a:br>
            <a:r>
              <a:rPr lang="zh-CN" altLang="en-US" dirty="0" smtClean="0"/>
              <a:t>　　获取的月份的值域为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～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(5)</a:t>
            </a:r>
            <a:r>
              <a:rPr lang="en-US" dirty="0" smtClean="0"/>
              <a:t>public String </a:t>
            </a:r>
            <a:r>
              <a:rPr lang="en-US" dirty="0" err="1" smtClean="0"/>
              <a:t>toString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(6)public String </a:t>
            </a:r>
            <a:r>
              <a:rPr lang="en-US" dirty="0" err="1" smtClean="0"/>
              <a:t>toLocalString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(7)public String </a:t>
            </a:r>
            <a:r>
              <a:rPr lang="en-US" dirty="0" err="1" smtClean="0"/>
              <a:t>toGMTString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将给定日期对象转换成不同格式的字符串。它们对应的具体的格式可参看例子</a:t>
            </a:r>
            <a:r>
              <a:rPr lang="en-US" altLang="zh-CN" dirty="0" smtClean="0"/>
              <a:t>8.1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(8)</a:t>
            </a:r>
            <a:r>
              <a:rPr lang="en-US" dirty="0" smtClean="0"/>
              <a:t>public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getTimezoneOffset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该方法用于获取日期对象的时区偏移量。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8.1</a:t>
            </a:r>
            <a:r>
              <a:rPr lang="zh-CN" altLang="en-US" dirty="0" smtClean="0"/>
              <a:t>中对上面介绍的</a:t>
            </a:r>
            <a:r>
              <a:rPr lang="en-US" dirty="0" smtClean="0"/>
              <a:t>Date</a:t>
            </a:r>
            <a:r>
              <a:rPr lang="zh-CN" altLang="en-US" dirty="0" smtClean="0"/>
              <a:t>类中的基本方法进行了具体的应用，并打印了相应的结果。由于使用了一些过时的方法，所以编译时会有警告信息。另外，由于本例中的时间表示与平台有关，不同的</a:t>
            </a:r>
            <a:r>
              <a:rPr lang="en-US" dirty="0" smtClean="0"/>
              <a:t>JDK</a:t>
            </a:r>
            <a:r>
              <a:rPr lang="zh-CN" altLang="en-US" dirty="0" smtClean="0"/>
              <a:t>版本对此处理不完全相同，因此不同版本的</a:t>
            </a:r>
            <a:r>
              <a:rPr lang="en-US" dirty="0" smtClean="0"/>
              <a:t>JDK</a:t>
            </a:r>
            <a:r>
              <a:rPr lang="zh-CN" altLang="en-US" dirty="0" smtClean="0"/>
              <a:t>执行本例的结果可能有细微差异。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8.1 </a:t>
            </a:r>
            <a:r>
              <a:rPr lang="en-US" dirty="0" smtClean="0"/>
              <a:t>DateApp.java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java.lang.System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java.util.Date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public class </a:t>
            </a:r>
            <a:r>
              <a:rPr lang="en-US" dirty="0" err="1" smtClean="0"/>
              <a:t>DateApp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　　　public static void main(String </a:t>
            </a:r>
            <a:r>
              <a:rPr lang="en-US" dirty="0" err="1" smtClean="0"/>
              <a:t>args</a:t>
            </a:r>
            <a:r>
              <a:rPr lang="en-US" dirty="0" smtClean="0"/>
              <a:t>[]){</a:t>
            </a:r>
            <a:br>
              <a:rPr lang="en-US" dirty="0" smtClean="0"/>
            </a:br>
            <a:r>
              <a:rPr lang="en-US" dirty="0" smtClean="0"/>
              <a:t>　　　　Date today=new Date();</a:t>
            </a:r>
            <a:br>
              <a:rPr lang="en-US" dirty="0" smtClean="0"/>
            </a:br>
            <a:r>
              <a:rPr lang="en-US" dirty="0" smtClean="0"/>
              <a:t>　　　　//today</a:t>
            </a:r>
            <a:r>
              <a:rPr lang="zh-CN" altLang="en-US" dirty="0" smtClean="0"/>
              <a:t>中的日期被设成创建时刻的日期和时间，假设创建时刻为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//23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17</a:t>
            </a:r>
            <a:r>
              <a:rPr lang="zh-CN" altLang="en-US" dirty="0" smtClean="0"/>
              <a:t>时</a:t>
            </a:r>
            <a:r>
              <a:rPr lang="en-US" altLang="zh-CN" dirty="0" smtClean="0"/>
              <a:t>51</a:t>
            </a:r>
            <a:r>
              <a:rPr lang="zh-CN" altLang="en-US" dirty="0" smtClean="0"/>
              <a:t>分</a:t>
            </a:r>
            <a:r>
              <a:rPr lang="en-US" altLang="zh-CN" dirty="0" smtClean="0"/>
              <a:t>54</a:t>
            </a:r>
            <a:r>
              <a:rPr lang="zh-CN" altLang="en-US" dirty="0" smtClean="0"/>
              <a:t>秒。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("Today's date is "+today);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返回一般的时间表示法，本例中结果为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en-US" dirty="0" smtClean="0"/>
              <a:t>Today's date is Fri May 23 17:51:54 1997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("Today's date(Internet GMT)is:"</a:t>
            </a:r>
            <a:br>
              <a:rPr lang="en-US" dirty="0" smtClean="0"/>
            </a:br>
            <a:r>
              <a:rPr lang="en-US" dirty="0" smtClean="0"/>
              <a:t>　　　　　+</a:t>
            </a:r>
            <a:r>
              <a:rPr lang="en-US" dirty="0" err="1" smtClean="0"/>
              <a:t>today.toGMTString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返回结果为</a:t>
            </a:r>
            <a:r>
              <a:rPr lang="en-US" dirty="0" smtClean="0"/>
              <a:t>GMT</a:t>
            </a:r>
            <a:r>
              <a:rPr lang="zh-CN" altLang="en-US" dirty="0" smtClean="0"/>
              <a:t>时间表示法，本例中结果为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en-US" dirty="0" smtClean="0"/>
              <a:t>Today's date(Internet GMT)is: 23 May 1997 09:51:54:GMT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("Today's date(Locale) is:"</a:t>
            </a:r>
            <a:br>
              <a:rPr lang="en-US" dirty="0" smtClean="0"/>
            </a:br>
            <a:r>
              <a:rPr lang="en-US" dirty="0" smtClean="0"/>
              <a:t>　　　　　+</a:t>
            </a:r>
            <a:r>
              <a:rPr lang="en-US" dirty="0" err="1" smtClean="0"/>
              <a:t>today.toLocaleString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返回结果为本地习惯的时间表示法，结果为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en-US" dirty="0" smtClean="0"/>
              <a:t>Today's date(Locale)is:05/23/97 17:51:54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("Today's year is: "+</a:t>
            </a:r>
            <a:r>
              <a:rPr lang="en-US" dirty="0" err="1" smtClean="0"/>
              <a:t>today.getYear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("Today's month is: "+(</a:t>
            </a:r>
            <a:r>
              <a:rPr lang="en-US" dirty="0" err="1" smtClean="0"/>
              <a:t>today.getMonth</a:t>
            </a:r>
            <a:r>
              <a:rPr lang="en-US" dirty="0" smtClean="0"/>
              <a:t>()+1));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("Today's date is: "+</a:t>
            </a:r>
            <a:r>
              <a:rPr lang="en-US" dirty="0" err="1" smtClean="0"/>
              <a:t>today.getDate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调用</a:t>
            </a:r>
            <a:r>
              <a:rPr lang="en-US" dirty="0" smtClean="0"/>
              <a:t>Date</a:t>
            </a:r>
            <a:r>
              <a:rPr lang="zh-CN" altLang="en-US" dirty="0" smtClean="0"/>
              <a:t>类中方法，获取年月日的值。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zh-CN" altLang="en-US" dirty="0" smtClean="0"/>
              <a:t>下面调用了不同的构造方法来创建</a:t>
            </a:r>
            <a:r>
              <a:rPr lang="en-US" dirty="0" smtClean="0"/>
              <a:t>Date</a:t>
            </a:r>
            <a:r>
              <a:rPr lang="zh-CN" altLang="en-US" dirty="0" smtClean="0"/>
              <a:t>类的对象。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Date day1=new Date(100,1,23,10,12,34);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("Day1's date is: "+day1);</a:t>
            </a:r>
            <a:br>
              <a:rPr lang="en-US" dirty="0" smtClean="0"/>
            </a:br>
            <a:r>
              <a:rPr lang="en-US" dirty="0" smtClean="0"/>
              <a:t>　　　　Date day2=new Date("Sat 12 Aug 1996 13:3:00");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("Day2's date is: "+day2);</a:t>
            </a:r>
            <a:br>
              <a:rPr lang="en-US" dirty="0" smtClean="0"/>
            </a:br>
            <a:r>
              <a:rPr lang="en-US" dirty="0" smtClean="0"/>
              <a:t>　　　　long l= </a:t>
            </a:r>
            <a:r>
              <a:rPr lang="en-US" dirty="0" err="1" smtClean="0"/>
              <a:t>Date.parse</a:t>
            </a:r>
            <a:r>
              <a:rPr lang="en-US" dirty="0" smtClean="0"/>
              <a:t>("Sat 5 Aug 1996 13:3:00 GMT+0800");</a:t>
            </a:r>
            <a:br>
              <a:rPr lang="en-US" dirty="0" smtClean="0"/>
            </a:br>
            <a:r>
              <a:rPr lang="en-US" dirty="0" smtClean="0"/>
              <a:t>　　　　Date day3= new Date(l);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("Day3's date(GMT)is: "+day3.toGMTString());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("Day3's date(Locale)is: "</a:t>
            </a:r>
            <a:br>
              <a:rPr lang="en-US" dirty="0" smtClean="0"/>
            </a:br>
            <a:r>
              <a:rPr lang="en-US" dirty="0" smtClean="0"/>
              <a:t>　　　　　+day3.toLocaleString());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("Day3's time zone offset is:"</a:t>
            </a:r>
            <a:br>
              <a:rPr lang="en-US" dirty="0" smtClean="0"/>
            </a:br>
            <a:r>
              <a:rPr lang="en-US" dirty="0" smtClean="0"/>
              <a:t>　　　　　+day3.getTimezoneOffset());</a:t>
            </a:r>
            <a:br>
              <a:rPr lang="en-US" dirty="0" smtClean="0"/>
            </a:br>
            <a:r>
              <a:rPr lang="en-US" dirty="0" smtClean="0"/>
              <a:t>　　　}</a:t>
            </a:r>
            <a:br>
              <a:rPr lang="en-US" dirty="0" smtClean="0"/>
            </a:br>
            <a:r>
              <a:rPr lang="en-US" dirty="0" smtClean="0"/>
              <a:t>　　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运行结果</a:t>
            </a:r>
            <a:r>
              <a:rPr lang="en-US" altLang="zh-CN" dirty="0" smtClean="0"/>
              <a:t>(</a:t>
            </a:r>
            <a:r>
              <a:rPr lang="en-US" dirty="0" smtClean="0"/>
              <a:t>JDK1.3</a:t>
            </a:r>
            <a:r>
              <a:rPr lang="zh-CN" altLang="en-US" dirty="0" smtClean="0"/>
              <a:t>版，与原文不同，原文是</a:t>
            </a:r>
            <a:r>
              <a:rPr lang="en-US" dirty="0" smtClean="0"/>
              <a:t>JDK1.0</a:t>
            </a:r>
            <a:r>
              <a:rPr lang="zh-CN" altLang="en-US" dirty="0" smtClean="0"/>
              <a:t>版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E:/java/tutorial/java01&gt;java </a:t>
            </a:r>
            <a:r>
              <a:rPr lang="en-US" dirty="0" err="1" smtClean="0"/>
              <a:t>DateApp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Today's date is Thu Dec 27 17:58:16 CST 2001</a:t>
            </a:r>
            <a:br>
              <a:rPr lang="en-US" dirty="0" smtClean="0"/>
            </a:br>
            <a:r>
              <a:rPr lang="en-US" dirty="0" smtClean="0"/>
              <a:t>　　Today's date(Internet GMT)is:27 Dec 2001 09:58:16 GMT</a:t>
            </a:r>
            <a:br>
              <a:rPr lang="en-US" dirty="0" smtClean="0"/>
            </a:br>
            <a:r>
              <a:rPr lang="en-US" dirty="0" smtClean="0"/>
              <a:t>　　Today's date(Locale) is:2001-12-27 17:58:16</a:t>
            </a:r>
            <a:br>
              <a:rPr lang="en-US" dirty="0" smtClean="0"/>
            </a:br>
            <a:r>
              <a:rPr lang="en-US" dirty="0" smtClean="0"/>
              <a:t>　　Today's year is: 101</a:t>
            </a:r>
            <a:br>
              <a:rPr lang="en-US" dirty="0" smtClean="0"/>
            </a:br>
            <a:r>
              <a:rPr lang="en-US" dirty="0" smtClean="0"/>
              <a:t>　　Today's month is: 12</a:t>
            </a:r>
            <a:br>
              <a:rPr lang="en-US" dirty="0" smtClean="0"/>
            </a:br>
            <a:r>
              <a:rPr lang="en-US" dirty="0" smtClean="0"/>
              <a:t>　　Today's date is: 27</a:t>
            </a:r>
            <a:br>
              <a:rPr lang="en-US" dirty="0" smtClean="0"/>
            </a:br>
            <a:r>
              <a:rPr lang="en-US" dirty="0" smtClean="0"/>
              <a:t>　　Day1's date is: Wed Feb 23 10:12:34 CST 2000</a:t>
            </a:r>
            <a:br>
              <a:rPr lang="en-US" dirty="0" smtClean="0"/>
            </a:br>
            <a:r>
              <a:rPr lang="en-US" dirty="0" smtClean="0"/>
              <a:t>　　Day2's date is: Fri Aug 12 13:03:00 CST 1996</a:t>
            </a:r>
            <a:br>
              <a:rPr lang="en-US" dirty="0" smtClean="0"/>
            </a:br>
            <a:r>
              <a:rPr lang="en-US" dirty="0" smtClean="0"/>
              <a:t>　　Day3's date(GMT)is: 5 Aug 1996 05:03:00 GMT</a:t>
            </a:r>
            <a:br>
              <a:rPr lang="en-US" dirty="0" smtClean="0"/>
            </a:br>
            <a:r>
              <a:rPr lang="en-US" dirty="0" smtClean="0"/>
              <a:t>　　Day3's date(Locale)is: 1996-8-5 13:03:00</a:t>
            </a:r>
            <a:br>
              <a:rPr lang="en-US" dirty="0" smtClean="0"/>
            </a:br>
            <a:r>
              <a:rPr lang="en-US" dirty="0" smtClean="0"/>
              <a:t>　　Day3's time zone offset is:-480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E:/java/tutorial/java01&gt;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8.3 </a:t>
            </a:r>
            <a:r>
              <a:rPr lang="zh-CN" altLang="en-US" dirty="0" smtClean="0"/>
              <a:t>日历类</a:t>
            </a:r>
            <a:r>
              <a:rPr lang="en-US" dirty="0" smtClean="0"/>
              <a:t>Calendar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在早期的</a:t>
            </a:r>
            <a:r>
              <a:rPr lang="en-US" dirty="0" smtClean="0"/>
              <a:t>JDK</a:t>
            </a:r>
            <a:r>
              <a:rPr lang="zh-CN" altLang="en-US" dirty="0" smtClean="0"/>
              <a:t>版本中，日期</a:t>
            </a:r>
            <a:r>
              <a:rPr lang="en-US" altLang="zh-CN" dirty="0" smtClean="0"/>
              <a:t>(</a:t>
            </a:r>
            <a:r>
              <a:rPr lang="en-US" dirty="0" smtClean="0"/>
              <a:t>Date)</a:t>
            </a:r>
            <a:r>
              <a:rPr lang="zh-CN" altLang="en-US" dirty="0" smtClean="0"/>
              <a:t>类附有两大功能：</a:t>
            </a:r>
            <a:r>
              <a:rPr lang="en-US" altLang="zh-CN" dirty="0" smtClean="0"/>
              <a:t>(1)</a:t>
            </a:r>
            <a:r>
              <a:rPr lang="zh-CN" altLang="en-US" dirty="0" smtClean="0"/>
              <a:t>允许用年、月、日、时、分、秒来解释日期：</a:t>
            </a:r>
            <a:r>
              <a:rPr lang="en-US" altLang="zh-CN" dirty="0" smtClean="0"/>
              <a:t>(2)</a:t>
            </a:r>
            <a:r>
              <a:rPr lang="zh-CN" altLang="en-US" dirty="0" smtClean="0"/>
              <a:t>允许对表示日期的字符串进行格式化和句法分析。在</a:t>
            </a:r>
            <a:r>
              <a:rPr lang="en-US" dirty="0" smtClean="0"/>
              <a:t>JDK1.1</a:t>
            </a:r>
            <a:r>
              <a:rPr lang="zh-CN" altLang="en-US" dirty="0" smtClean="0"/>
              <a:t>中提供了类</a:t>
            </a:r>
            <a:r>
              <a:rPr lang="en-US" dirty="0" smtClean="0"/>
              <a:t>Calendar</a:t>
            </a:r>
            <a:r>
              <a:rPr lang="zh-CN" altLang="en-US" dirty="0" smtClean="0"/>
              <a:t>来完成第一种功能，类</a:t>
            </a:r>
            <a:r>
              <a:rPr lang="en-US" dirty="0" err="1" smtClean="0"/>
              <a:t>DateFormat</a:t>
            </a:r>
            <a:r>
              <a:rPr lang="zh-CN" altLang="en-US" dirty="0" smtClean="0"/>
              <a:t>来完成第二项功能。</a:t>
            </a:r>
            <a:r>
              <a:rPr lang="en-US" dirty="0" err="1" smtClean="0"/>
              <a:t>dateFormat</a:t>
            </a:r>
            <a:r>
              <a:rPr lang="zh-CN" altLang="en-US" dirty="0" smtClean="0"/>
              <a:t>是</a:t>
            </a:r>
            <a:r>
              <a:rPr lang="en-US" dirty="0" err="1" smtClean="0"/>
              <a:t>java.text</a:t>
            </a:r>
            <a:r>
              <a:rPr lang="zh-CN" altLang="en-US" dirty="0" smtClean="0"/>
              <a:t>包中的一个类。与</a:t>
            </a:r>
            <a:r>
              <a:rPr lang="en-US" dirty="0" smtClean="0"/>
              <a:t>Date</a:t>
            </a:r>
            <a:r>
              <a:rPr lang="zh-CN" altLang="en-US" dirty="0" smtClean="0"/>
              <a:t>类有所不同的是，</a:t>
            </a:r>
            <a:r>
              <a:rPr lang="en-US" dirty="0" err="1" smtClean="0"/>
              <a:t>DateFormat</a:t>
            </a:r>
            <a:r>
              <a:rPr lang="zh-CN" altLang="en-US" dirty="0" smtClean="0"/>
              <a:t>类接受用各种语言和不同习惯表示的日期字符串。本节将介绍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包中的类</a:t>
            </a:r>
            <a:r>
              <a:rPr lang="en-US" dirty="0" smtClean="0"/>
              <a:t>Calendar</a:t>
            </a:r>
            <a:r>
              <a:rPr lang="zh-CN" altLang="en-US" dirty="0" smtClean="0"/>
              <a:t>及其它新增加的相关的类。</a:t>
            </a:r>
            <a:br>
              <a:rPr lang="zh-CN" altLang="en-US" dirty="0" smtClean="0"/>
            </a:br>
            <a:r>
              <a:rPr lang="zh-CN" altLang="en-US" dirty="0" smtClean="0"/>
              <a:t>　　类</a:t>
            </a:r>
            <a:r>
              <a:rPr lang="en-US" dirty="0" smtClean="0"/>
              <a:t>Calendar</a:t>
            </a:r>
            <a:r>
              <a:rPr lang="zh-CN" altLang="en-US" dirty="0" smtClean="0"/>
              <a:t>是一个抽象类，它完成日期</a:t>
            </a:r>
            <a:r>
              <a:rPr lang="en-US" altLang="zh-CN" dirty="0" smtClean="0"/>
              <a:t>(</a:t>
            </a:r>
            <a:r>
              <a:rPr lang="en-US" dirty="0" smtClean="0"/>
              <a:t>Date)</a:t>
            </a:r>
            <a:r>
              <a:rPr lang="zh-CN" altLang="en-US" dirty="0" smtClean="0"/>
              <a:t>类和普通日期表示法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即用一组整型域如</a:t>
            </a:r>
            <a:r>
              <a:rPr lang="en-US" dirty="0" smtClean="0"/>
              <a:t>YEAR，MONTH，DAY，HOUR</a:t>
            </a:r>
            <a:r>
              <a:rPr lang="zh-CN" altLang="en-US" dirty="0" smtClean="0"/>
              <a:t>表示日期</a:t>
            </a:r>
            <a:r>
              <a:rPr lang="en-US" altLang="zh-CN" dirty="0" smtClean="0"/>
              <a:t>)</a:t>
            </a:r>
            <a:r>
              <a:rPr lang="zh-CN" altLang="en-US" dirty="0" smtClean="0"/>
              <a:t>之间的转换。</a:t>
            </a:r>
            <a:br>
              <a:rPr lang="zh-CN" altLang="en-US" dirty="0" smtClean="0"/>
            </a:br>
            <a:r>
              <a:rPr lang="zh-CN" altLang="en-US" dirty="0" smtClean="0"/>
              <a:t>　　由于所使用的规则不同，不同的日历系统对同一个日期的解释有所不同。在</a:t>
            </a:r>
            <a:r>
              <a:rPr lang="en-US" dirty="0" smtClean="0"/>
              <a:t>JDK1.1</a:t>
            </a:r>
            <a:r>
              <a:rPr lang="zh-CN" altLang="en-US" dirty="0" smtClean="0"/>
              <a:t>中提供了</a:t>
            </a:r>
            <a:r>
              <a:rPr lang="en-US" dirty="0" smtClean="0"/>
              <a:t>Calendar</a:t>
            </a:r>
            <a:r>
              <a:rPr lang="zh-CN" altLang="en-US" dirty="0" smtClean="0"/>
              <a:t>类一个子类</a:t>
            </a:r>
            <a:r>
              <a:rPr lang="en-US" dirty="0" err="1" smtClean="0"/>
              <a:t>GregorianCalendar</a:t>
            </a:r>
            <a:r>
              <a:rPr lang="en-US" dirty="0" smtClean="0"/>
              <a:t>??</a:t>
            </a:r>
            <a:r>
              <a:rPr lang="zh-CN" altLang="en-US" dirty="0" smtClean="0"/>
              <a:t>它实现了世界上普遍使用的公历系统。当然用户也可以通过继承</a:t>
            </a:r>
            <a:r>
              <a:rPr lang="en-US" dirty="0" smtClean="0"/>
              <a:t>Calendar</a:t>
            </a:r>
            <a:r>
              <a:rPr lang="zh-CN" altLang="en-US" dirty="0" smtClean="0"/>
              <a:t>类，并增加所需规则，以实现不同的日历系统。</a:t>
            </a:r>
            <a:br>
              <a:rPr lang="zh-CN" altLang="en-US" dirty="0" smtClean="0"/>
            </a:br>
            <a:r>
              <a:rPr lang="zh-CN" altLang="en-US" dirty="0" smtClean="0"/>
              <a:t>　　第</a:t>
            </a:r>
            <a:r>
              <a:rPr lang="en-US" dirty="0" err="1" smtClean="0"/>
              <a:t>GregorianCalendar</a:t>
            </a:r>
            <a:r>
              <a:rPr lang="zh-CN" altLang="en-US" dirty="0" smtClean="0"/>
              <a:t>继承了</a:t>
            </a:r>
            <a:r>
              <a:rPr lang="en-US" dirty="0" smtClean="0"/>
              <a:t>Calendar</a:t>
            </a:r>
            <a:r>
              <a:rPr lang="zh-CN" altLang="en-US" dirty="0" smtClean="0"/>
              <a:t>类。本节将在介绍类</a:t>
            </a:r>
            <a:r>
              <a:rPr lang="en-US" dirty="0" err="1" smtClean="0"/>
              <a:t>GregorianCalendar</a:t>
            </a:r>
            <a:r>
              <a:rPr lang="zh-CN" altLang="en-US" dirty="0" smtClean="0"/>
              <a:t>的同时顺带介绍</a:t>
            </a:r>
            <a:r>
              <a:rPr lang="en-US" dirty="0" smtClean="0"/>
              <a:t>Calendar</a:t>
            </a:r>
            <a:r>
              <a:rPr lang="zh-CN" altLang="en-US" dirty="0" smtClean="0"/>
              <a:t>类中的相关方法。</a:t>
            </a:r>
            <a:br>
              <a:rPr lang="zh-CN" altLang="en-US" dirty="0" smtClean="0"/>
            </a:br>
            <a:r>
              <a:rPr lang="zh-CN" altLang="en-US" dirty="0" smtClean="0"/>
              <a:t>　　类</a:t>
            </a:r>
            <a:r>
              <a:rPr lang="en-US" dirty="0" err="1" smtClean="0"/>
              <a:t>GregorianCalendar</a:t>
            </a:r>
            <a:r>
              <a:rPr lang="zh-CN" altLang="en-US" dirty="0" smtClean="0"/>
              <a:t>提供了七种构造函数：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</a:t>
            </a:r>
            <a:r>
              <a:rPr lang="en-US" dirty="0" err="1" smtClean="0"/>
              <a:t>GregorianCalendar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创建的对象中的相关值被设置成指定时区，缺省地点的当前时间，即程序运行时所处的时区、地点的当前时间。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(2)</a:t>
            </a:r>
            <a:r>
              <a:rPr lang="en-US" dirty="0" smtClean="0"/>
              <a:t>public </a:t>
            </a:r>
            <a:r>
              <a:rPr lang="en-US" dirty="0" err="1" smtClean="0"/>
              <a:t>GregorianCalendar</a:t>
            </a:r>
            <a:r>
              <a:rPr lang="en-US" dirty="0" smtClean="0"/>
              <a:t>(</a:t>
            </a:r>
            <a:r>
              <a:rPr lang="en-US" dirty="0" err="1" smtClean="0"/>
              <a:t>TimeZone</a:t>
            </a:r>
            <a:r>
              <a:rPr lang="en-US" dirty="0" smtClean="0"/>
              <a:t> zone)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创建的对象中的相关值被设置成指定时区</a:t>
            </a:r>
            <a:r>
              <a:rPr lang="en-US" dirty="0" smtClean="0"/>
              <a:t>zone，</a:t>
            </a:r>
            <a:r>
              <a:rPr lang="zh-CN" altLang="en-US" dirty="0" smtClean="0"/>
              <a:t>缺省地点的当前时间。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(3)</a:t>
            </a:r>
            <a:r>
              <a:rPr lang="en-US" dirty="0" smtClean="0"/>
              <a:t>public </a:t>
            </a:r>
            <a:r>
              <a:rPr lang="en-US" dirty="0" err="1" smtClean="0"/>
              <a:t>GregorianCalendar</a:t>
            </a:r>
            <a:r>
              <a:rPr lang="en-US" dirty="0" smtClean="0"/>
              <a:t>(Locale </a:t>
            </a:r>
            <a:r>
              <a:rPr lang="en-US" dirty="0" err="1" smtClean="0"/>
              <a:t>aLocale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创建的对象中的相关值被设置成缺省时区，指定地点</a:t>
            </a:r>
            <a:r>
              <a:rPr lang="en-US" dirty="0" err="1" smtClean="0"/>
              <a:t>aLocale</a:t>
            </a:r>
            <a:r>
              <a:rPr lang="zh-CN" altLang="en-US" dirty="0" smtClean="0"/>
              <a:t>的当前时间。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(4)</a:t>
            </a:r>
            <a:r>
              <a:rPr lang="en-US" dirty="0" smtClean="0"/>
              <a:t>public </a:t>
            </a:r>
            <a:r>
              <a:rPr lang="en-US" dirty="0" err="1" smtClean="0"/>
              <a:t>GregorianCalendar</a:t>
            </a:r>
            <a:r>
              <a:rPr lang="en-US" dirty="0" smtClean="0"/>
              <a:t>(</a:t>
            </a:r>
            <a:r>
              <a:rPr lang="en-US" dirty="0" err="1" smtClean="0"/>
              <a:t>TimeZone</a:t>
            </a:r>
            <a:r>
              <a:rPr lang="en-US" dirty="0" smtClean="0"/>
              <a:t> </a:t>
            </a:r>
            <a:r>
              <a:rPr lang="en-US" dirty="0" err="1" smtClean="0"/>
              <a:t>zone,Local</a:t>
            </a:r>
            <a:r>
              <a:rPr lang="en-US" dirty="0" smtClean="0"/>
              <a:t> </a:t>
            </a:r>
            <a:r>
              <a:rPr lang="en-US" dirty="0" err="1" smtClean="0"/>
              <a:t>aLocale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创建的对象中的相关值被设置成指定时区，指定地点的当前时间。</a:t>
            </a:r>
            <a:br>
              <a:rPr lang="zh-CN" altLang="en-US" dirty="0" smtClean="0"/>
            </a:br>
            <a:r>
              <a:rPr lang="zh-CN" altLang="en-US" dirty="0" smtClean="0"/>
              <a:t>　　上面使用到的类</a:t>
            </a:r>
            <a:r>
              <a:rPr lang="en-US" dirty="0" err="1" smtClean="0"/>
              <a:t>TimeZone</a:t>
            </a:r>
            <a:r>
              <a:rPr lang="zh-CN" altLang="en-US" dirty="0" smtClean="0"/>
              <a:t>的性质如下：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TimeZone</a:t>
            </a:r>
            <a:r>
              <a:rPr lang="zh-CN" altLang="en-US" dirty="0" smtClean="0"/>
              <a:t>是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包中的一个类，其中封装了有关时区的信息。每一个时区对应一组</a:t>
            </a:r>
            <a:r>
              <a:rPr lang="en-US" dirty="0" smtClean="0"/>
              <a:t>ID。</a:t>
            </a:r>
            <a:r>
              <a:rPr lang="zh-CN" altLang="en-US" dirty="0" smtClean="0"/>
              <a:t>类</a:t>
            </a:r>
            <a:r>
              <a:rPr lang="en-US" dirty="0" err="1" smtClean="0"/>
              <a:t>TimeZone</a:t>
            </a:r>
            <a:r>
              <a:rPr lang="zh-CN" altLang="en-US" dirty="0" smtClean="0"/>
              <a:t>提供了一些方法完成时区与对应</a:t>
            </a:r>
            <a:r>
              <a:rPr lang="en-US" dirty="0" smtClean="0"/>
              <a:t>ID</a:t>
            </a:r>
            <a:r>
              <a:rPr lang="zh-CN" altLang="en-US" dirty="0" smtClean="0"/>
              <a:t>两者之间的转换。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(Ⅰ)</a:t>
            </a:r>
            <a:r>
              <a:rPr lang="zh-CN" altLang="en-US" dirty="0" smtClean="0"/>
              <a:t>已知某个特定的</a:t>
            </a:r>
            <a:r>
              <a:rPr lang="en-US" dirty="0" smtClean="0"/>
              <a:t>ID，</a:t>
            </a:r>
            <a:r>
              <a:rPr lang="zh-CN" altLang="en-US" dirty="0" smtClean="0"/>
              <a:t>可以调用方法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static synchronized </a:t>
            </a:r>
            <a:r>
              <a:rPr lang="en-US" dirty="0" err="1" smtClean="0"/>
              <a:t>TimeZone</a:t>
            </a:r>
            <a:r>
              <a:rPr lang="en-US" dirty="0" smtClean="0"/>
              <a:t> </a:t>
            </a:r>
            <a:r>
              <a:rPr lang="en-US" dirty="0" err="1" smtClean="0"/>
              <a:t>getTimeZone</a:t>
            </a:r>
            <a:r>
              <a:rPr lang="en-US" dirty="0" smtClean="0"/>
              <a:t>(String ID)</a:t>
            </a:r>
            <a:br>
              <a:rPr lang="en-US" dirty="0" smtClean="0"/>
            </a:br>
            <a:r>
              <a:rPr lang="zh-CN" altLang="en-US" dirty="0" smtClean="0"/>
              <a:t>来获取对应的时区对象。</a:t>
            </a:r>
            <a:br>
              <a:rPr lang="zh-CN" altLang="en-US" dirty="0" smtClean="0"/>
            </a:br>
            <a:r>
              <a:rPr lang="zh-CN" altLang="en-US" dirty="0" smtClean="0"/>
              <a:t>　　例 太平洋时区的</a:t>
            </a:r>
            <a:r>
              <a:rPr lang="en-US" dirty="0" smtClean="0"/>
              <a:t>ID</a:t>
            </a:r>
            <a:r>
              <a:rPr lang="zh-CN" altLang="en-US" dirty="0" smtClean="0"/>
              <a:t>为</a:t>
            </a:r>
            <a:r>
              <a:rPr lang="en-US" dirty="0" smtClean="0"/>
              <a:t>PST，</a:t>
            </a:r>
            <a:r>
              <a:rPr lang="zh-CN" altLang="en-US" dirty="0" smtClean="0"/>
              <a:t>用下面的方法可获取对应于太平洋时区的时区对象：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TimeZone</a:t>
            </a:r>
            <a:r>
              <a:rPr lang="en-US" dirty="0" smtClean="0"/>
              <a:t> </a:t>
            </a:r>
            <a:r>
              <a:rPr lang="en-US" dirty="0" err="1" smtClean="0"/>
              <a:t>tz</a:t>
            </a:r>
            <a:r>
              <a:rPr lang="en-US" dirty="0" smtClean="0"/>
              <a:t>=</a:t>
            </a:r>
            <a:r>
              <a:rPr lang="en-US" dirty="0" err="1" smtClean="0"/>
              <a:t>TimeZone.getTimeZone</a:t>
            </a:r>
            <a:r>
              <a:rPr lang="en-US" dirty="0" smtClean="0"/>
              <a:t>("PST");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调用方法</a:t>
            </a:r>
            <a:r>
              <a:rPr lang="en-US" dirty="0" err="1" smtClean="0"/>
              <a:t>getDefault</a:t>
            </a:r>
            <a:r>
              <a:rPr lang="en-US" dirty="0" smtClean="0"/>
              <a:t>()</a:t>
            </a:r>
            <a:r>
              <a:rPr lang="zh-CN" altLang="en-US" dirty="0" smtClean="0"/>
              <a:t>可以获取主机所处时区的对象。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TimeZone</a:t>
            </a:r>
            <a:r>
              <a:rPr lang="en-US" dirty="0" smtClean="0"/>
              <a:t> </a:t>
            </a:r>
            <a:r>
              <a:rPr lang="en-US" dirty="0" err="1" smtClean="0"/>
              <a:t>tz</a:t>
            </a:r>
            <a:r>
              <a:rPr lang="en-US" dirty="0" smtClean="0"/>
              <a:t>=</a:t>
            </a:r>
            <a:r>
              <a:rPr lang="en-US" dirty="0" err="1" smtClean="0"/>
              <a:t>TimeZone.getDefault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(Ⅱ)</a:t>
            </a:r>
            <a:r>
              <a:rPr lang="zh-CN" altLang="en-US" dirty="0" smtClean="0"/>
              <a:t>调用以下方法可以获取时区的</a:t>
            </a:r>
            <a:r>
              <a:rPr lang="en-US" dirty="0" smtClean="0"/>
              <a:t>ID</a:t>
            </a:r>
            <a:br>
              <a:rPr lang="en-US" dirty="0" smtClean="0"/>
            </a:br>
            <a:r>
              <a:rPr lang="en-US" dirty="0" smtClean="0"/>
              <a:t>　　■public static synchronized String[] </a:t>
            </a:r>
            <a:r>
              <a:rPr lang="en-US" dirty="0" err="1" smtClean="0"/>
              <a:t>getavailableIDs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rawOffset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根据给定时区偏移值获取</a:t>
            </a:r>
            <a:r>
              <a:rPr lang="en-US" dirty="0" smtClean="0"/>
              <a:t>ID</a:t>
            </a:r>
            <a:r>
              <a:rPr lang="zh-CN" altLang="en-US" dirty="0" smtClean="0"/>
              <a:t>数组。同一时区的不同地区的</a:t>
            </a:r>
            <a:r>
              <a:rPr lang="en-US" dirty="0" smtClean="0"/>
              <a:t>ID</a:t>
            </a:r>
            <a:r>
              <a:rPr lang="zh-CN" altLang="en-US" dirty="0" smtClean="0"/>
              <a:t>可能不同，这是由于不同地区对是否实施夏时制意见不统一而造成的。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dirty="0" smtClean="0"/>
              <a:t>String s[]=</a:t>
            </a:r>
            <a:r>
              <a:rPr lang="en-US" dirty="0" err="1" smtClean="0"/>
              <a:t>TimeZone.getAvailableIDs</a:t>
            </a:r>
            <a:r>
              <a:rPr lang="en-US" dirty="0" smtClean="0"/>
              <a:t>(-7*60*60*1000);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打印</a:t>
            </a:r>
            <a:r>
              <a:rPr lang="en-US" dirty="0" smtClean="0"/>
              <a:t>s，</a:t>
            </a:r>
            <a:r>
              <a:rPr lang="zh-CN" altLang="en-US" dirty="0" smtClean="0"/>
              <a:t>结果为</a:t>
            </a:r>
            <a:r>
              <a:rPr lang="en-US" dirty="0" smtClean="0"/>
              <a:t>s[0]=PNT，s[1]=MST</a:t>
            </a:r>
            <a:br>
              <a:rPr lang="en-US" dirty="0" smtClean="0"/>
            </a:br>
            <a:r>
              <a:rPr lang="en-US" dirty="0" smtClean="0"/>
              <a:t>　　■public static synchronized String[] </a:t>
            </a:r>
            <a:r>
              <a:rPr lang="en-US" dirty="0" err="1" smtClean="0"/>
              <a:t>getAvailableIDs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获取提供的所有支持的</a:t>
            </a:r>
            <a:r>
              <a:rPr lang="en-US" dirty="0" smtClean="0"/>
              <a:t>ID。</a:t>
            </a:r>
            <a:br>
              <a:rPr lang="en-US" dirty="0" smtClean="0"/>
            </a:br>
            <a:r>
              <a:rPr lang="en-US" dirty="0" smtClean="0"/>
              <a:t>　　■public String </a:t>
            </a:r>
            <a:r>
              <a:rPr lang="en-US" dirty="0" err="1" smtClean="0"/>
              <a:t>getID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获取特定时区对象的</a:t>
            </a:r>
            <a:r>
              <a:rPr lang="en-US" dirty="0" smtClean="0"/>
              <a:t>ID。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例 </a:t>
            </a:r>
            <a:r>
              <a:rPr lang="en-US" dirty="0" err="1" smtClean="0"/>
              <a:t>TimeZone</a:t>
            </a:r>
            <a:r>
              <a:rPr lang="en-US" dirty="0" smtClean="0"/>
              <a:t> </a:t>
            </a:r>
            <a:r>
              <a:rPr lang="en-US" dirty="0" err="1" smtClean="0"/>
              <a:t>tz</a:t>
            </a:r>
            <a:r>
              <a:rPr lang="en-US" dirty="0" smtClean="0"/>
              <a:t>=</a:t>
            </a:r>
            <a:r>
              <a:rPr lang="en-US" dirty="0" err="1" smtClean="0"/>
              <a:t>TimeZone.getDefault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String s=</a:t>
            </a:r>
            <a:r>
              <a:rPr lang="en-US" dirty="0" err="1" smtClean="0"/>
              <a:t>tz.getID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打印</a:t>
            </a:r>
            <a:r>
              <a:rPr lang="en-US" dirty="0" smtClean="0"/>
              <a:t>s，</a:t>
            </a:r>
            <a:r>
              <a:rPr lang="zh-CN" altLang="en-US" dirty="0" smtClean="0"/>
              <a:t>结果为</a:t>
            </a:r>
            <a:r>
              <a:rPr lang="en-US" dirty="0" smtClean="0"/>
              <a:t>s=CTT。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上面使用类的对象代表了一个特定的地理、政治或文化区域。</a:t>
            </a:r>
            <a:r>
              <a:rPr lang="en-US" dirty="0" smtClean="0"/>
              <a:t>Locale</a:t>
            </a:r>
            <a:r>
              <a:rPr lang="zh-CN" altLang="en-US" dirty="0" smtClean="0"/>
              <a:t>只是一种机制，它用来标识一类对象，</a:t>
            </a:r>
            <a:r>
              <a:rPr lang="en-US" dirty="0" smtClean="0"/>
              <a:t>Local</a:t>
            </a:r>
            <a:r>
              <a:rPr lang="zh-CN" altLang="en-US" dirty="0" smtClean="0"/>
              <a:t>本身并不包含此类对象。</a:t>
            </a:r>
            <a:br>
              <a:rPr lang="zh-CN" altLang="en-US" dirty="0" smtClean="0"/>
            </a:br>
            <a:r>
              <a:rPr lang="zh-CN" altLang="en-US" dirty="0" smtClean="0"/>
              <a:t>　　要获取一个</a:t>
            </a:r>
            <a:r>
              <a:rPr lang="en-US" dirty="0" smtClean="0"/>
              <a:t>Locale</a:t>
            </a:r>
            <a:r>
              <a:rPr lang="zh-CN" altLang="en-US" dirty="0" smtClean="0"/>
              <a:t>的对象有两种方法：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(Ⅰ)</a:t>
            </a:r>
            <a:r>
              <a:rPr lang="zh-CN" altLang="en-US" dirty="0" smtClean="0"/>
              <a:t>调用</a:t>
            </a:r>
            <a:r>
              <a:rPr lang="en-US" dirty="0" smtClean="0"/>
              <a:t>Locale</a:t>
            </a:r>
            <a:r>
              <a:rPr lang="zh-CN" altLang="en-US" dirty="0" smtClean="0"/>
              <a:t>类的构造方法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Locale(String </a:t>
            </a:r>
            <a:r>
              <a:rPr lang="en-US" dirty="0" err="1" smtClean="0"/>
              <a:t>language,String</a:t>
            </a:r>
            <a:r>
              <a:rPr lang="en-US" dirty="0" smtClean="0"/>
              <a:t> country)</a:t>
            </a:r>
            <a:br>
              <a:rPr lang="en-US" dirty="0" smtClean="0"/>
            </a:br>
            <a:r>
              <a:rPr lang="en-US" dirty="0" smtClean="0"/>
              <a:t>　　Locale(String </a:t>
            </a:r>
            <a:r>
              <a:rPr lang="en-US" dirty="0" err="1" smtClean="0"/>
              <a:t>language,String</a:t>
            </a:r>
            <a:r>
              <a:rPr lang="en-US" dirty="0" smtClean="0"/>
              <a:t> </a:t>
            </a:r>
            <a:r>
              <a:rPr lang="en-US" dirty="0" err="1" smtClean="0"/>
              <a:t>country,String</a:t>
            </a:r>
            <a:r>
              <a:rPr lang="en-US" dirty="0" smtClean="0"/>
              <a:t> variant)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参数说明：</a:t>
            </a:r>
            <a:r>
              <a:rPr lang="en-US" dirty="0" smtClean="0"/>
              <a:t>language??</a:t>
            </a:r>
            <a:r>
              <a:rPr lang="zh-CN" altLang="en-US" dirty="0" smtClean="0"/>
              <a:t>在</a:t>
            </a:r>
            <a:r>
              <a:rPr lang="en-US" dirty="0" smtClean="0"/>
              <a:t>ISO-639</a:t>
            </a:r>
            <a:r>
              <a:rPr lang="zh-CN" altLang="en-US" dirty="0" smtClean="0"/>
              <a:t>中定义的代码，由两个小写字母组成。</a:t>
            </a:r>
            <a:br>
              <a:rPr lang="zh-CN" altLang="en-US" dirty="0" smtClean="0"/>
            </a:br>
            <a:r>
              <a:rPr lang="zh-CN" altLang="en-US" dirty="0" smtClean="0"/>
              <a:t>　　　　　　　</a:t>
            </a:r>
            <a:r>
              <a:rPr lang="en-US" dirty="0" smtClean="0"/>
              <a:t>country??</a:t>
            </a:r>
            <a:r>
              <a:rPr lang="zh-CN" altLang="en-US" dirty="0" smtClean="0"/>
              <a:t>在</a:t>
            </a:r>
            <a:r>
              <a:rPr lang="en-US" dirty="0" smtClean="0"/>
              <a:t>ISO-3166</a:t>
            </a:r>
            <a:r>
              <a:rPr lang="zh-CN" altLang="en-US" dirty="0" smtClean="0"/>
              <a:t>中定义的代码，由两个大写字母组成。</a:t>
            </a:r>
            <a:br>
              <a:rPr lang="zh-CN" altLang="en-US" dirty="0" smtClean="0"/>
            </a:br>
            <a:r>
              <a:rPr lang="zh-CN" altLang="en-US" dirty="0" smtClean="0"/>
              <a:t>　　　　　　　</a:t>
            </a:r>
            <a:r>
              <a:rPr lang="en-US" dirty="0" smtClean="0"/>
              <a:t>variant??</a:t>
            </a:r>
            <a:r>
              <a:rPr lang="zh-CN" altLang="en-US" dirty="0" smtClean="0"/>
              <a:t>售货商以及特定浏览器的代码，例如使用</a:t>
            </a:r>
            <a:r>
              <a:rPr lang="en-US" dirty="0" smtClean="0"/>
              <a:t>WIN</a:t>
            </a:r>
            <a:r>
              <a:rPr lang="zh-CN" altLang="en-US" dirty="0" smtClean="0"/>
              <a:t>代表</a:t>
            </a:r>
            <a:r>
              <a:rPr lang="en-US" dirty="0" smtClean="0"/>
              <a:t>Windows。</a:t>
            </a:r>
            <a:br>
              <a:rPr lang="en-US" dirty="0" smtClean="0"/>
            </a:br>
            <a:r>
              <a:rPr lang="en-US" dirty="0" smtClean="0"/>
              <a:t>　　(Ⅱ)</a:t>
            </a:r>
            <a:r>
              <a:rPr lang="zh-CN" altLang="en-US" dirty="0" smtClean="0"/>
              <a:t>调用</a:t>
            </a:r>
            <a:r>
              <a:rPr lang="en-US" dirty="0" smtClean="0"/>
              <a:t>Locale</a:t>
            </a:r>
            <a:r>
              <a:rPr lang="zh-CN" altLang="en-US" dirty="0" smtClean="0"/>
              <a:t>类中定义的常量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Local</a:t>
            </a:r>
            <a:r>
              <a:rPr lang="zh-CN" altLang="en-US" dirty="0" smtClean="0"/>
              <a:t>类提供了大量的常量供用户创建</a:t>
            </a:r>
            <a:r>
              <a:rPr lang="en-US" dirty="0" smtClean="0"/>
              <a:t>Locale</a:t>
            </a:r>
            <a:r>
              <a:rPr lang="zh-CN" altLang="en-US" dirty="0" smtClean="0"/>
              <a:t>对象。</a:t>
            </a:r>
            <a:br>
              <a:rPr lang="zh-CN" altLang="en-US" dirty="0" smtClean="0"/>
            </a:br>
            <a:r>
              <a:rPr lang="zh-CN" altLang="en-US" dirty="0" smtClean="0"/>
              <a:t>　　例 </a:t>
            </a:r>
            <a:r>
              <a:rPr lang="en-US" dirty="0" err="1" smtClean="0"/>
              <a:t>Locale.CHINA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zh-CN" altLang="en-US" dirty="0" smtClean="0"/>
              <a:t>为中国创建一个</a:t>
            </a:r>
            <a:r>
              <a:rPr lang="en-US" dirty="0" smtClean="0"/>
              <a:t>Locale</a:t>
            </a:r>
            <a:r>
              <a:rPr lang="zh-CN" altLang="en-US" dirty="0" smtClean="0"/>
              <a:t>的对象。</a:t>
            </a:r>
            <a:br>
              <a:rPr lang="zh-CN" altLang="en-US" dirty="0" smtClean="0"/>
            </a:br>
            <a:r>
              <a:rPr lang="zh-CN" altLang="en-US" dirty="0" smtClean="0"/>
              <a:t>　　类</a:t>
            </a:r>
            <a:r>
              <a:rPr lang="en-US" dirty="0" err="1" smtClean="0"/>
              <a:t>TimeZone</a:t>
            </a:r>
            <a:r>
              <a:rPr lang="zh-CN" altLang="en-US" dirty="0" smtClean="0"/>
              <a:t>和类</a:t>
            </a:r>
            <a:r>
              <a:rPr lang="en-US" dirty="0" smtClean="0"/>
              <a:t>Locale</a:t>
            </a:r>
            <a:r>
              <a:rPr lang="zh-CN" altLang="en-US" dirty="0" smtClean="0"/>
              <a:t>中的其它方法，读者可查阅</a:t>
            </a:r>
            <a:r>
              <a:rPr lang="en-US" dirty="0" smtClean="0"/>
              <a:t>API。</a:t>
            </a:r>
            <a:br>
              <a:rPr lang="en-US" dirty="0" smtClean="0"/>
            </a:br>
            <a:r>
              <a:rPr lang="en-US" dirty="0" smtClean="0"/>
              <a:t>　　(5)public </a:t>
            </a:r>
            <a:r>
              <a:rPr lang="en-US" dirty="0" err="1" smtClean="0"/>
              <a:t>GregorianCalendar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date)</a:t>
            </a:r>
            <a:br>
              <a:rPr lang="en-US" dirty="0" smtClean="0"/>
            </a:br>
            <a:r>
              <a:rPr lang="en-US" dirty="0" smtClean="0"/>
              <a:t>　　(6)public </a:t>
            </a:r>
            <a:r>
              <a:rPr lang="en-US" dirty="0" err="1" smtClean="0"/>
              <a:t>GregorianCalendar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</a:t>
            </a:r>
            <a:r>
              <a:rPr lang="en-US" dirty="0" err="1" smtClean="0"/>
              <a:t>date,int</a:t>
            </a:r>
            <a:r>
              <a:rPr lang="en-US" dirty="0" smtClean="0"/>
              <a:t> </a:t>
            </a:r>
            <a:r>
              <a:rPr lang="en-US" dirty="0" err="1" smtClean="0"/>
              <a:t>hour,int</a:t>
            </a:r>
            <a:r>
              <a:rPr lang="en-US" dirty="0" smtClean="0"/>
              <a:t> minute)</a:t>
            </a:r>
            <a:br>
              <a:rPr lang="en-US" dirty="0" smtClean="0"/>
            </a:br>
            <a:r>
              <a:rPr lang="en-US" dirty="0" smtClean="0"/>
              <a:t>　　(7)public </a:t>
            </a:r>
            <a:r>
              <a:rPr lang="en-US" dirty="0" err="1" smtClean="0"/>
              <a:t>GregorianCalendar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year,int</a:t>
            </a:r>
            <a:r>
              <a:rPr lang="en-US" dirty="0" smtClean="0"/>
              <a:t> </a:t>
            </a:r>
            <a:r>
              <a:rPr lang="en-US" dirty="0" err="1" smtClean="0"/>
              <a:t>month,int</a:t>
            </a:r>
            <a:r>
              <a:rPr lang="en-US" dirty="0" smtClean="0"/>
              <a:t> </a:t>
            </a:r>
            <a:r>
              <a:rPr lang="en-US" dirty="0" err="1" smtClean="0"/>
              <a:t>date,int</a:t>
            </a:r>
            <a:r>
              <a:rPr lang="en-US" dirty="0" smtClean="0"/>
              <a:t> </a:t>
            </a:r>
            <a:r>
              <a:rPr lang="en-US" dirty="0" err="1" smtClean="0"/>
              <a:t>hour,int</a:t>
            </a:r>
            <a:r>
              <a:rPr lang="en-US" dirty="0" smtClean="0"/>
              <a:t> </a:t>
            </a:r>
            <a:r>
              <a:rPr lang="en-US" dirty="0" err="1" smtClean="0"/>
              <a:t>minute,int</a:t>
            </a:r>
            <a:r>
              <a:rPr lang="en-US" dirty="0" smtClean="0"/>
              <a:t> second)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用给定的日期和时间创建一个</a:t>
            </a:r>
            <a:r>
              <a:rPr lang="en-US" dirty="0" err="1" smtClean="0"/>
              <a:t>GregorianCalendar</a:t>
            </a:r>
            <a:r>
              <a:rPr lang="zh-CN" altLang="en-US" dirty="0" smtClean="0"/>
              <a:t>的对象。</a:t>
            </a:r>
            <a:br>
              <a:rPr lang="zh-CN" altLang="en-US" dirty="0" smtClean="0"/>
            </a:br>
            <a:r>
              <a:rPr lang="zh-CN" altLang="en-US" dirty="0" smtClean="0"/>
              <a:t>　　参数说明：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year-</a:t>
            </a:r>
            <a:r>
              <a:rPr lang="zh-CN" altLang="en-US" dirty="0" smtClean="0"/>
              <a:t>设定日历对象的变量</a:t>
            </a:r>
            <a:r>
              <a:rPr lang="en-US" dirty="0" err="1" smtClean="0"/>
              <a:t>YEAR；month</a:t>
            </a:r>
            <a:r>
              <a:rPr lang="en-US" dirty="0" smtClean="0"/>
              <a:t>-</a:t>
            </a:r>
            <a:r>
              <a:rPr lang="zh-CN" altLang="en-US" dirty="0" smtClean="0"/>
              <a:t>设定日历对象的变量</a:t>
            </a:r>
            <a:r>
              <a:rPr lang="en-US" dirty="0" smtClean="0"/>
              <a:t>MONTH；</a:t>
            </a:r>
            <a:br>
              <a:rPr lang="en-US" dirty="0" smtClean="0"/>
            </a:br>
            <a:r>
              <a:rPr lang="en-US" dirty="0" smtClean="0"/>
              <a:t>　　date-</a:t>
            </a:r>
            <a:r>
              <a:rPr lang="zh-CN" altLang="en-US" dirty="0" smtClean="0"/>
              <a:t>设定日历对象的变量</a:t>
            </a:r>
            <a:r>
              <a:rPr lang="en-US" dirty="0" err="1" smtClean="0"/>
              <a:t>DATE；hour</a:t>
            </a:r>
            <a:r>
              <a:rPr lang="en-US" dirty="0" smtClean="0"/>
              <a:t>-</a:t>
            </a:r>
            <a:r>
              <a:rPr lang="zh-CN" altLang="en-US" dirty="0" smtClean="0"/>
              <a:t>设定日历对象的变量</a:t>
            </a:r>
            <a:r>
              <a:rPr lang="en-US" dirty="0" smtClean="0"/>
              <a:t>HOUR_OF_DAY；</a:t>
            </a:r>
            <a:br>
              <a:rPr lang="en-US" dirty="0" smtClean="0"/>
            </a:br>
            <a:r>
              <a:rPr lang="en-US" dirty="0" smtClean="0"/>
              <a:t>　　minute-</a:t>
            </a:r>
            <a:r>
              <a:rPr lang="zh-CN" altLang="en-US" dirty="0" smtClean="0"/>
              <a:t>设定日历对象的变量</a:t>
            </a:r>
            <a:r>
              <a:rPr lang="en-US" dirty="0" err="1" smtClean="0"/>
              <a:t>MINUTE；second</a:t>
            </a:r>
            <a:r>
              <a:rPr lang="en-US" dirty="0" smtClean="0"/>
              <a:t>-</a:t>
            </a:r>
            <a:r>
              <a:rPr lang="zh-CN" altLang="en-US" dirty="0" smtClean="0"/>
              <a:t>设定日历对象的变量</a:t>
            </a:r>
            <a:r>
              <a:rPr lang="en-US" dirty="0" smtClean="0"/>
              <a:t>SECOND。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与</a:t>
            </a:r>
            <a:r>
              <a:rPr lang="en-US" dirty="0" smtClean="0"/>
              <a:t>Date</a:t>
            </a:r>
            <a:r>
              <a:rPr lang="zh-CN" altLang="en-US" dirty="0" smtClean="0"/>
              <a:t>类中不同的是</a:t>
            </a:r>
            <a:r>
              <a:rPr lang="en-US" dirty="0" smtClean="0"/>
              <a:t>year</a:t>
            </a:r>
            <a:r>
              <a:rPr lang="zh-CN" altLang="en-US" dirty="0" smtClean="0"/>
              <a:t>的值没有</a:t>
            </a:r>
            <a:r>
              <a:rPr lang="en-US" altLang="zh-CN" dirty="0" smtClean="0"/>
              <a:t>1900</a:t>
            </a:r>
            <a:r>
              <a:rPr lang="zh-CN" altLang="en-US" dirty="0" smtClean="0"/>
              <a:t>这个下限，而且</a:t>
            </a:r>
            <a:r>
              <a:rPr lang="en-US" dirty="0" smtClean="0"/>
              <a:t>year</a:t>
            </a:r>
            <a:r>
              <a:rPr lang="zh-CN" altLang="en-US" dirty="0" smtClean="0"/>
              <a:t>的值代表实际的年份。</a:t>
            </a:r>
            <a:r>
              <a:rPr lang="en-US" dirty="0" smtClean="0"/>
              <a:t>month</a:t>
            </a:r>
            <a:r>
              <a:rPr lang="zh-CN" altLang="en-US" dirty="0" smtClean="0"/>
              <a:t>的含义与</a:t>
            </a:r>
            <a:r>
              <a:rPr lang="en-US" dirty="0" smtClean="0"/>
              <a:t>Date</a:t>
            </a:r>
            <a:r>
              <a:rPr lang="zh-CN" altLang="en-US" dirty="0" smtClean="0"/>
              <a:t>类相同，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月。</a:t>
            </a:r>
            <a:br>
              <a:rPr lang="zh-CN" altLang="en-US" dirty="0" smtClean="0"/>
            </a:br>
            <a:r>
              <a:rPr lang="zh-CN" altLang="en-US" dirty="0" smtClean="0"/>
              <a:t>　　例 </a:t>
            </a:r>
            <a:r>
              <a:rPr lang="en-US" dirty="0" err="1" smtClean="0"/>
              <a:t>GregorianCalendar</a:t>
            </a:r>
            <a:r>
              <a:rPr lang="en-US" dirty="0" smtClean="0"/>
              <a:t> cal=new </a:t>
            </a:r>
            <a:r>
              <a:rPr lang="en-US" dirty="0" err="1" smtClean="0"/>
              <a:t>GregorianCalendar</a:t>
            </a:r>
            <a:r>
              <a:rPr lang="en-US" dirty="0" smtClean="0"/>
              <a:t>(1991,2,4)</a:t>
            </a:r>
            <a:br>
              <a:rPr lang="en-US" dirty="0" smtClean="0"/>
            </a:br>
            <a:r>
              <a:rPr lang="en-US" dirty="0" smtClean="0"/>
              <a:t>　　cal</a:t>
            </a:r>
            <a:r>
              <a:rPr lang="zh-CN" altLang="en-US" dirty="0" smtClean="0"/>
              <a:t>的日期为</a:t>
            </a:r>
            <a:r>
              <a:rPr lang="en-US" altLang="zh-CN" dirty="0" smtClean="0"/>
              <a:t>1991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号。</a:t>
            </a:r>
            <a:br>
              <a:rPr lang="zh-CN" altLang="en-US" dirty="0" smtClean="0"/>
            </a:br>
            <a:r>
              <a:rPr lang="zh-CN" altLang="en-US" dirty="0" smtClean="0"/>
              <a:t>　　除了与</a:t>
            </a:r>
            <a:r>
              <a:rPr lang="en-US" dirty="0" smtClean="0"/>
              <a:t>Date</a:t>
            </a:r>
            <a:r>
              <a:rPr lang="zh-CN" altLang="en-US" dirty="0" smtClean="0"/>
              <a:t>中类似的方法外，</a:t>
            </a:r>
            <a:r>
              <a:rPr lang="en-US" dirty="0" smtClean="0"/>
              <a:t>Calendar</a:t>
            </a:r>
            <a:r>
              <a:rPr lang="zh-CN" altLang="en-US" dirty="0" smtClean="0"/>
              <a:t>类还提供了有关方法对日历进行滚动计算和数学计算。计算规则由给定的日历系统决定。进行日期计算时，有时会遇到信息不足或信息不实等特殊情况。</a:t>
            </a:r>
            <a:r>
              <a:rPr lang="en-US" dirty="0" smtClean="0"/>
              <a:t>Calendar</a:t>
            </a:r>
            <a:r>
              <a:rPr lang="zh-CN" altLang="en-US" dirty="0" smtClean="0"/>
              <a:t>采取了相应的方法解决这些问题。当信息不足时将采用缺省设置，在</a:t>
            </a:r>
            <a:r>
              <a:rPr lang="en-US" dirty="0" err="1" smtClean="0"/>
              <a:t>GregorianCalendar</a:t>
            </a:r>
            <a:r>
              <a:rPr lang="zh-CN" altLang="en-US" dirty="0" smtClean="0"/>
              <a:t>类中缺省设置一般为</a:t>
            </a:r>
            <a:r>
              <a:rPr lang="en-US" dirty="0" smtClean="0"/>
              <a:t>YEAR=1970,MONTH=JANUARY,DATE=1。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当信息不实时，</a:t>
            </a:r>
            <a:r>
              <a:rPr lang="en-US" dirty="0" smtClean="0"/>
              <a:t>Calendar</a:t>
            </a:r>
            <a:r>
              <a:rPr lang="zh-CN" altLang="en-US" dirty="0" smtClean="0"/>
              <a:t>将按下面的次序优先选择相应的</a:t>
            </a:r>
            <a:r>
              <a:rPr lang="en-US" dirty="0" smtClean="0"/>
              <a:t>Calendar</a:t>
            </a:r>
            <a:r>
              <a:rPr lang="zh-CN" altLang="en-US" dirty="0" smtClean="0"/>
              <a:t>的变量组合，并将其它有冲突的信息丢弃。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MONTH+DAY_OF_MONTH</a:t>
            </a:r>
            <a:br>
              <a:rPr lang="en-US" dirty="0" smtClean="0"/>
            </a:br>
            <a:r>
              <a:rPr lang="en-US" dirty="0" smtClean="0"/>
              <a:t>　　MONTH+WEEK_OF_MONTH+DAY_OF_WEEK</a:t>
            </a:r>
            <a:br>
              <a:rPr lang="en-US" dirty="0" smtClean="0"/>
            </a:br>
            <a:r>
              <a:rPr lang="en-US" dirty="0" smtClean="0"/>
              <a:t>　　MONTH+DAY_OF_WEEK_OF_MONTH+DAY_OF_WEEK</a:t>
            </a:r>
            <a:br>
              <a:rPr lang="en-US" dirty="0" smtClean="0"/>
            </a:br>
            <a:r>
              <a:rPr lang="en-US" dirty="0" smtClean="0"/>
              <a:t>　　DAY_OF+YEAR</a:t>
            </a:r>
            <a:br>
              <a:rPr lang="en-US" dirty="0" smtClean="0"/>
            </a:br>
            <a:r>
              <a:rPr lang="en-US" dirty="0" smtClean="0"/>
              <a:t>　　DAY_OF_WEEK_WEEK_OF_YEAR</a:t>
            </a:r>
            <a:br>
              <a:rPr lang="en-US" dirty="0" smtClean="0"/>
            </a:br>
            <a:r>
              <a:rPr lang="en-US" dirty="0" smtClean="0"/>
              <a:t>　　HOUR_OF_DAY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8.4 </a:t>
            </a:r>
            <a:r>
              <a:rPr lang="zh-CN" altLang="en-US" dirty="0" smtClean="0"/>
              <a:t>随机数类</a:t>
            </a:r>
            <a:r>
              <a:rPr lang="en-US" dirty="0" smtClean="0"/>
              <a:t>Random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Java</a:t>
            </a:r>
            <a:r>
              <a:rPr lang="zh-CN" altLang="en-US" dirty="0" smtClean="0"/>
              <a:t>实用工具类库中的类</a:t>
            </a:r>
            <a:r>
              <a:rPr lang="en-US" dirty="0" err="1" smtClean="0"/>
              <a:t>java.util.Random</a:t>
            </a:r>
            <a:r>
              <a:rPr lang="zh-CN" altLang="en-US" dirty="0" smtClean="0"/>
              <a:t>提供了产生各种类型随机数的方法。它可以产生</a:t>
            </a:r>
            <a:r>
              <a:rPr lang="en-US" dirty="0" err="1" smtClean="0"/>
              <a:t>int、long、float、double</a:t>
            </a:r>
            <a:r>
              <a:rPr lang="zh-CN" altLang="en-US" dirty="0" smtClean="0"/>
              <a:t>以及</a:t>
            </a:r>
            <a:r>
              <a:rPr lang="en-US" dirty="0" err="1" smtClean="0"/>
              <a:t>Goussian</a:t>
            </a:r>
            <a:r>
              <a:rPr lang="zh-CN" altLang="en-US" dirty="0" smtClean="0"/>
              <a:t>等类型的随机数。这也是它与</a:t>
            </a:r>
            <a:r>
              <a:rPr lang="en-US" dirty="0" err="1" smtClean="0"/>
              <a:t>java.lang.Math</a:t>
            </a:r>
            <a:r>
              <a:rPr lang="zh-CN" altLang="en-US" dirty="0" smtClean="0"/>
              <a:t>中的方法</a:t>
            </a:r>
            <a:r>
              <a:rPr lang="en-US" dirty="0" smtClean="0"/>
              <a:t>Random()</a:t>
            </a:r>
            <a:r>
              <a:rPr lang="zh-CN" altLang="en-US" dirty="0" smtClean="0"/>
              <a:t>最大的不同之处，后者只产生</a:t>
            </a:r>
            <a:r>
              <a:rPr lang="en-US" dirty="0" smtClean="0"/>
              <a:t>double</a:t>
            </a:r>
            <a:r>
              <a:rPr lang="zh-CN" altLang="en-US" dirty="0" smtClean="0"/>
              <a:t>型的随机数。</a:t>
            </a:r>
            <a:br>
              <a:rPr lang="zh-CN" altLang="en-US" dirty="0" smtClean="0"/>
            </a:br>
            <a:r>
              <a:rPr lang="zh-CN" altLang="en-US" dirty="0" smtClean="0"/>
              <a:t>　　类</a:t>
            </a:r>
            <a:r>
              <a:rPr lang="en-US" dirty="0" smtClean="0"/>
              <a:t>Random</a:t>
            </a:r>
            <a:r>
              <a:rPr lang="zh-CN" altLang="en-US" dirty="0" smtClean="0"/>
              <a:t>中的方法十分简单，它只有两个构造方法和六个普通方法。</a:t>
            </a:r>
            <a:br>
              <a:rPr lang="zh-CN" altLang="en-US" dirty="0" smtClean="0"/>
            </a:br>
            <a:r>
              <a:rPr lang="zh-CN" altLang="en-US" dirty="0" smtClean="0"/>
              <a:t>　　构造方法：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Random()</a:t>
            </a:r>
            <a:br>
              <a:rPr lang="en-US" dirty="0" smtClean="0"/>
            </a:br>
            <a:r>
              <a:rPr lang="en-US" dirty="0" smtClean="0"/>
              <a:t>　　(2)public Random(long seed)</a:t>
            </a:r>
            <a:br>
              <a:rPr lang="en-US" dirty="0" smtClean="0"/>
            </a:br>
            <a:r>
              <a:rPr lang="en-US" dirty="0" smtClean="0"/>
              <a:t>　　Java</a:t>
            </a:r>
            <a:r>
              <a:rPr lang="zh-CN" altLang="en-US" dirty="0" smtClean="0"/>
              <a:t>产生随机数需要有一个基值</a:t>
            </a:r>
            <a:r>
              <a:rPr lang="en-US" dirty="0" smtClean="0"/>
              <a:t>seed，</a:t>
            </a:r>
            <a:r>
              <a:rPr lang="zh-CN" altLang="en-US" dirty="0" smtClean="0"/>
              <a:t>在第一种方法中基值缺省，则将系统时间作为</a:t>
            </a:r>
            <a:r>
              <a:rPr lang="en-US" dirty="0" smtClean="0"/>
              <a:t>seed。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普通方法：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</a:t>
            </a:r>
            <a:r>
              <a:rPr lang="en-US" dirty="0" err="1" smtClean="0"/>
              <a:t>synonronized</a:t>
            </a:r>
            <a:r>
              <a:rPr lang="en-US" dirty="0" smtClean="0"/>
              <a:t> void </a:t>
            </a:r>
            <a:r>
              <a:rPr lang="en-US" dirty="0" err="1" smtClean="0"/>
              <a:t>setSeed</a:t>
            </a:r>
            <a:r>
              <a:rPr lang="en-US" dirty="0" smtClean="0"/>
              <a:t>(long seed)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该方法是设定基值</a:t>
            </a:r>
            <a:r>
              <a:rPr lang="en-US" dirty="0" smtClean="0"/>
              <a:t>seed。</a:t>
            </a:r>
            <a:br>
              <a:rPr lang="en-US" dirty="0" smtClean="0"/>
            </a:br>
            <a:r>
              <a:rPr lang="en-US" dirty="0" smtClean="0"/>
              <a:t>　　(2)public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nextInt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该方法是产生一个整型随机数。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(3)</a:t>
            </a:r>
            <a:r>
              <a:rPr lang="en-US" dirty="0" smtClean="0"/>
              <a:t>public long </a:t>
            </a:r>
            <a:r>
              <a:rPr lang="en-US" dirty="0" err="1" smtClean="0"/>
              <a:t>nextLong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该方法是产生一个</a:t>
            </a:r>
            <a:r>
              <a:rPr lang="en-US" dirty="0" smtClean="0"/>
              <a:t>long</a:t>
            </a:r>
            <a:r>
              <a:rPr lang="zh-CN" altLang="en-US" dirty="0" smtClean="0"/>
              <a:t>型随机数。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(4)</a:t>
            </a:r>
            <a:r>
              <a:rPr lang="en-US" dirty="0" smtClean="0"/>
              <a:t>public float </a:t>
            </a:r>
            <a:r>
              <a:rPr lang="en-US" dirty="0" err="1" smtClean="0"/>
              <a:t>nextFloat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该方法是产生一个</a:t>
            </a:r>
            <a:r>
              <a:rPr lang="en-US" dirty="0" smtClean="0"/>
              <a:t>Float</a:t>
            </a:r>
            <a:r>
              <a:rPr lang="zh-CN" altLang="en-US" dirty="0" smtClean="0"/>
              <a:t>型随机数。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(5)</a:t>
            </a:r>
            <a:r>
              <a:rPr lang="en-US" dirty="0" smtClean="0"/>
              <a:t>public double </a:t>
            </a:r>
            <a:r>
              <a:rPr lang="en-US" dirty="0" err="1" smtClean="0"/>
              <a:t>nextDouble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该方法是产生一个</a:t>
            </a:r>
            <a:r>
              <a:rPr lang="en-US" dirty="0" smtClean="0"/>
              <a:t>Double</a:t>
            </a:r>
            <a:r>
              <a:rPr lang="zh-CN" altLang="en-US" dirty="0" smtClean="0"/>
              <a:t>型随机数。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(6)</a:t>
            </a:r>
            <a:r>
              <a:rPr lang="en-US" dirty="0" smtClean="0"/>
              <a:t>public synchronized double </a:t>
            </a:r>
            <a:r>
              <a:rPr lang="en-US" dirty="0" err="1" smtClean="0"/>
              <a:t>nextGoussian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该方法是产生一个</a:t>
            </a:r>
            <a:r>
              <a:rPr lang="en-US" dirty="0" smtClean="0"/>
              <a:t>double</a:t>
            </a:r>
            <a:r>
              <a:rPr lang="zh-CN" altLang="en-US" dirty="0" smtClean="0"/>
              <a:t>型的</a:t>
            </a:r>
            <a:r>
              <a:rPr lang="en-US" dirty="0" err="1" smtClean="0"/>
              <a:t>Goussian</a:t>
            </a:r>
            <a:r>
              <a:rPr lang="zh-CN" altLang="en-US" dirty="0" smtClean="0"/>
              <a:t>随机数。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8.2 </a:t>
            </a:r>
            <a:r>
              <a:rPr lang="en-US" dirty="0" smtClean="0"/>
              <a:t>RandomApp.java。</a:t>
            </a:r>
            <a:br>
              <a:rPr lang="en-US" dirty="0" smtClean="0"/>
            </a:br>
            <a:r>
              <a:rPr lang="en-US" dirty="0" smtClean="0"/>
              <a:t>　　//import </a:t>
            </a:r>
            <a:r>
              <a:rPr lang="en-US" dirty="0" err="1" smtClean="0"/>
              <a:t>java.lang</a:t>
            </a:r>
            <a:r>
              <a:rPr lang="en-US" dirty="0" smtClean="0"/>
              <a:t>.*;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java.util.Random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public class </a:t>
            </a:r>
            <a:r>
              <a:rPr lang="en-US" dirty="0" err="1" smtClean="0"/>
              <a:t>RandomApp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　　　public static void main(String </a:t>
            </a:r>
            <a:r>
              <a:rPr lang="en-US" dirty="0" err="1" smtClean="0"/>
              <a:t>args</a:t>
            </a:r>
            <a:r>
              <a:rPr lang="en-US" dirty="0" smtClean="0"/>
              <a:t>[]){</a:t>
            </a:r>
            <a:br>
              <a:rPr lang="en-US" dirty="0" smtClean="0"/>
            </a:br>
            <a:r>
              <a:rPr lang="en-US" dirty="0" smtClean="0"/>
              <a:t>　　　　Random ran1=new Random();</a:t>
            </a:r>
            <a:br>
              <a:rPr lang="en-US" dirty="0" smtClean="0"/>
            </a:br>
            <a:r>
              <a:rPr lang="en-US" dirty="0" smtClean="0"/>
              <a:t>　　　　Random ran2=new Random(12345);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创建了两个类</a:t>
            </a:r>
            <a:r>
              <a:rPr lang="en-US" dirty="0" smtClean="0"/>
              <a:t>Random</a:t>
            </a:r>
            <a:r>
              <a:rPr lang="zh-CN" altLang="en-US" dirty="0" smtClean="0"/>
              <a:t>的对象。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1st set of random numbers:");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("/t Integer:"+ran1.nextInt());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("/t Long:"+ran1.nextLong());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("/t Float:"+ran1.nextFloat());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("/t Double:"+ran1.nextDouble());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("/t Gaussian:"+ran1.nextGaussian());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产生各种类型的随机数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("The 2nd set of random numbers:");</a:t>
            </a:r>
            <a:br>
              <a:rPr lang="en-US" dirty="0" smtClean="0"/>
            </a:br>
            <a:r>
              <a:rPr lang="en-US" dirty="0" smtClean="0"/>
              <a:t>　　　　for(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</a:t>
            </a:r>
            <a:r>
              <a:rPr lang="en-US" dirty="0" smtClean="0"/>
              <a:t>=0;i&lt;5;i++){</a:t>
            </a:r>
            <a:br>
              <a:rPr lang="en-US" dirty="0" smtClean="0"/>
            </a:br>
            <a:r>
              <a:rPr lang="en-US" dirty="0" smtClean="0"/>
              <a:t>　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(ran2.nextInt()+" ");</a:t>
            </a:r>
            <a:br>
              <a:rPr lang="en-US" dirty="0" smtClean="0"/>
            </a:br>
            <a:r>
              <a:rPr lang="en-US" dirty="0" smtClean="0"/>
              <a:t>　　　　　if(</a:t>
            </a:r>
            <a:r>
              <a:rPr lang="en-US" dirty="0" err="1" smtClean="0"/>
              <a:t>i</a:t>
            </a:r>
            <a:r>
              <a:rPr lang="en-US" dirty="0" smtClean="0"/>
              <a:t>==2) </a:t>
            </a:r>
            <a:r>
              <a:rPr lang="en-US" dirty="0" err="1" smtClean="0"/>
              <a:t>System.out.println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　//</a:t>
            </a:r>
            <a:r>
              <a:rPr lang="zh-CN" altLang="en-US" dirty="0" smtClean="0"/>
              <a:t>产生同种类型的不同的随机数。</a:t>
            </a:r>
            <a:br>
              <a:rPr lang="zh-CN" altLang="en-US" dirty="0" smtClean="0"/>
            </a:br>
            <a:r>
              <a:rPr lang="zh-CN" altLang="en-US" dirty="0" smtClean="0"/>
              <a:t>　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();//</a:t>
            </a:r>
            <a:r>
              <a:rPr lang="zh-CN" altLang="en-US" dirty="0" smtClean="0"/>
              <a:t>原文如此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　　运行结果：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E:/java01&gt;java </a:t>
            </a:r>
            <a:r>
              <a:rPr lang="en-US" dirty="0" err="1" smtClean="0"/>
              <a:t>RandomApp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The 1st set of random numbers:</a:t>
            </a:r>
            <a:br>
              <a:rPr lang="en-US" dirty="0" smtClean="0"/>
            </a:br>
            <a:r>
              <a:rPr lang="en-US" dirty="0" smtClean="0"/>
              <a:t>　　　　Integer:-173899656</a:t>
            </a:r>
            <a:br>
              <a:rPr lang="en-US" dirty="0" smtClean="0"/>
            </a:br>
            <a:r>
              <a:rPr lang="en-US" dirty="0" smtClean="0"/>
              <a:t>　　　　Long:8056223819738127077</a:t>
            </a:r>
            <a:br>
              <a:rPr lang="en-US" dirty="0" smtClean="0"/>
            </a:br>
            <a:r>
              <a:rPr lang="en-US" dirty="0" smtClean="0"/>
              <a:t>　　　　Float:0.6293638</a:t>
            </a:r>
            <a:br>
              <a:rPr lang="en-US" dirty="0" smtClean="0"/>
            </a:br>
            <a:r>
              <a:rPr lang="en-US" dirty="0" smtClean="0"/>
              <a:t>　　　　Double:0.7888394520265607</a:t>
            </a:r>
            <a:br>
              <a:rPr lang="en-US" dirty="0" smtClean="0"/>
            </a:br>
            <a:r>
              <a:rPr lang="en-US" dirty="0" smtClean="0"/>
              <a:t>　　　　Gaussian:0.5015701094568733</a:t>
            </a:r>
            <a:br>
              <a:rPr lang="en-US" dirty="0" smtClean="0"/>
            </a:br>
            <a:r>
              <a:rPr lang="en-US" dirty="0" smtClean="0"/>
              <a:t>　　The 2nd set of random numbers:1553932502</a:t>
            </a:r>
            <a:br>
              <a:rPr lang="en-US" dirty="0" smtClean="0"/>
            </a:br>
            <a:r>
              <a:rPr lang="en-US" dirty="0" smtClean="0"/>
              <a:t>　　-2090749135</a:t>
            </a:r>
            <a:br>
              <a:rPr lang="en-US" dirty="0" smtClean="0"/>
            </a:br>
            <a:r>
              <a:rPr lang="en-US" dirty="0" smtClean="0"/>
              <a:t>　　-287790814</a:t>
            </a:r>
            <a:br>
              <a:rPr lang="en-US" dirty="0" smtClean="0"/>
            </a:br>
            <a:r>
              <a:rPr lang="en-US" dirty="0" smtClean="0"/>
              <a:t>　　-355989640</a:t>
            </a:r>
            <a:br>
              <a:rPr lang="en-US" dirty="0" smtClean="0"/>
            </a:br>
            <a:r>
              <a:rPr lang="en-US" dirty="0" smtClean="0"/>
              <a:t>　　-716867186</a:t>
            </a:r>
            <a:br>
              <a:rPr lang="en-US" dirty="0" smtClean="0"/>
            </a:br>
            <a:r>
              <a:rPr lang="en-US" dirty="0" smtClean="0"/>
              <a:t>　　E:/java01&gt;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8.5 </a:t>
            </a:r>
            <a:r>
              <a:rPr lang="zh-CN" altLang="en-US" dirty="0" smtClean="0"/>
              <a:t>向量类</a:t>
            </a:r>
            <a:r>
              <a:rPr lang="en-US" dirty="0" smtClean="0"/>
              <a:t>Vector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en-US" dirty="0" err="1" smtClean="0"/>
              <a:t>Java.util.Vector</a:t>
            </a:r>
            <a:r>
              <a:rPr lang="zh-CN" altLang="en-US" dirty="0" smtClean="0"/>
              <a:t>提供了向量</a:t>
            </a:r>
            <a:r>
              <a:rPr lang="en-US" altLang="zh-CN" dirty="0" smtClean="0"/>
              <a:t>(</a:t>
            </a:r>
            <a:r>
              <a:rPr lang="en-US" dirty="0" smtClean="0"/>
              <a:t>Vector)</a:t>
            </a:r>
            <a:r>
              <a:rPr lang="zh-CN" altLang="en-US" dirty="0" smtClean="0"/>
              <a:t>类以实现类似动态数组的功能。在</a:t>
            </a:r>
            <a:r>
              <a:rPr lang="en-US" dirty="0" smtClean="0"/>
              <a:t>Java</a:t>
            </a:r>
            <a:r>
              <a:rPr lang="zh-CN" altLang="en-US" dirty="0" smtClean="0"/>
              <a:t>语言中。正如在一开始就提到过，是没有指针概念的，但如果能正确灵活地使用指针又确实可以大大提高程序的质量，比如在</a:t>
            </a:r>
            <a:r>
              <a:rPr lang="en-US" dirty="0" smtClean="0"/>
              <a:t>C、C++</a:t>
            </a:r>
            <a:r>
              <a:rPr lang="zh-CN" altLang="en-US" dirty="0" smtClean="0"/>
              <a:t>中所谓</a:t>
            </a:r>
            <a:r>
              <a:rPr lang="en-US" altLang="zh-CN" dirty="0" smtClean="0"/>
              <a:t>"</a:t>
            </a:r>
            <a:r>
              <a:rPr lang="zh-CN" altLang="en-US" dirty="0" smtClean="0"/>
              <a:t>动态数组</a:t>
            </a:r>
            <a:r>
              <a:rPr lang="en-US" altLang="zh-CN" dirty="0" smtClean="0"/>
              <a:t>"</a:t>
            </a:r>
            <a:r>
              <a:rPr lang="zh-CN" altLang="en-US" dirty="0" smtClean="0"/>
              <a:t>一般都由指针来实现。为了弥补这点缺陷，</a:t>
            </a:r>
            <a:r>
              <a:rPr lang="en-US" dirty="0" smtClean="0"/>
              <a:t>Java</a:t>
            </a:r>
            <a:r>
              <a:rPr lang="zh-CN" altLang="en-US" dirty="0" smtClean="0"/>
              <a:t>提供了丰富的类库来方便编程者使用，</a:t>
            </a:r>
            <a:r>
              <a:rPr lang="en-US" dirty="0" smtClean="0"/>
              <a:t>Vector</a:t>
            </a:r>
            <a:r>
              <a:rPr lang="zh-CN" altLang="en-US" dirty="0" smtClean="0"/>
              <a:t>类便是其中之一。事实上，灵活使用数组也可完成向量类的功能，但向量类中提供的大量方法大大方便了用户的使用。</a:t>
            </a:r>
            <a:br>
              <a:rPr lang="zh-CN" altLang="en-US" dirty="0" smtClean="0"/>
            </a:br>
            <a:r>
              <a:rPr lang="zh-CN" altLang="en-US" dirty="0" smtClean="0"/>
              <a:t>　　创建了一个向量类的对象后，可以往其中随意地插入不同的类的对象，既不需顾及类型也不需预先选定向量的容量，并可方便地进行查找。对于预先不知或不愿预先定义数组大小，并需频繁进行查找、插入和删除工作的情况，可以考虑使用向量类。</a:t>
            </a:r>
            <a:br>
              <a:rPr lang="zh-CN" altLang="en-US" dirty="0" smtClean="0"/>
            </a:br>
            <a:r>
              <a:rPr lang="zh-CN" altLang="en-US" dirty="0" smtClean="0"/>
              <a:t>　　向量类提供了三种构造方法：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vector()</a:t>
            </a:r>
            <a:br>
              <a:rPr lang="en-US" dirty="0" smtClean="0"/>
            </a:br>
            <a:r>
              <a:rPr lang="en-US" dirty="0" smtClean="0"/>
              <a:t>　　public vector(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initialcapacity,int</a:t>
            </a:r>
            <a:r>
              <a:rPr lang="en-US" dirty="0" smtClean="0"/>
              <a:t> </a:t>
            </a:r>
            <a:r>
              <a:rPr lang="en-US" dirty="0" err="1" smtClean="0"/>
              <a:t>capacityIncrement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public vector(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initialcapacity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使用第一种方法，系统会自动对向量对象进行管理。若使用后两种方法，则系统将根据参数</a:t>
            </a:r>
            <a:r>
              <a:rPr lang="en-US" dirty="0" err="1" smtClean="0"/>
              <a:t>initialcapacity</a:t>
            </a:r>
            <a:r>
              <a:rPr lang="zh-CN" altLang="en-US" dirty="0" smtClean="0"/>
              <a:t>设定向量对象的容量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即向量对象可存储数据的大小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，当真正存放的数据个数超过容量时，系统会扩充向量对象的存储容量。参数</a:t>
            </a:r>
            <a:r>
              <a:rPr lang="en-US" dirty="0" err="1" smtClean="0"/>
              <a:t>capacityIncrement</a:t>
            </a:r>
            <a:r>
              <a:rPr lang="zh-CN" altLang="en-US" dirty="0" smtClean="0"/>
              <a:t>给定了每次扩充的扩充值。当</a:t>
            </a:r>
            <a:r>
              <a:rPr lang="en-US" dirty="0" err="1" smtClean="0"/>
              <a:t>capacityIncrement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时，则每次扩充一倍。利用这个功能可以优化存储。</a:t>
            </a:r>
            <a:br>
              <a:rPr lang="zh-CN" altLang="en-US" dirty="0" smtClean="0"/>
            </a:br>
            <a:r>
              <a:rPr lang="zh-CN" altLang="en-US" dirty="0" smtClean="0"/>
              <a:t>　　在</a:t>
            </a:r>
            <a:r>
              <a:rPr lang="en-US" dirty="0" smtClean="0"/>
              <a:t>Vector</a:t>
            </a:r>
            <a:r>
              <a:rPr lang="zh-CN" altLang="en-US" dirty="0" smtClean="0"/>
              <a:t>类中提供了各种方法方便用户使用：</a:t>
            </a:r>
            <a:br>
              <a:rPr lang="zh-CN" altLang="en-US" dirty="0" smtClean="0"/>
            </a:br>
            <a:r>
              <a:rPr lang="zh-CN" altLang="en-US" dirty="0" smtClean="0"/>
              <a:t>　　■插入功能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final synchronized void </a:t>
            </a:r>
            <a:r>
              <a:rPr lang="en-US" dirty="0" err="1" smtClean="0"/>
              <a:t>addElement</a:t>
            </a:r>
            <a:r>
              <a:rPr lang="en-US" dirty="0" smtClean="0"/>
              <a:t>(Object 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将</a:t>
            </a:r>
            <a:r>
              <a:rPr lang="en-US" dirty="0" err="1" smtClean="0"/>
              <a:t>obj</a:t>
            </a:r>
            <a:r>
              <a:rPr lang="zh-CN" altLang="en-US" dirty="0" smtClean="0"/>
              <a:t>插入向量的尾部。</a:t>
            </a:r>
            <a:r>
              <a:rPr lang="en-US" dirty="0" err="1" smtClean="0"/>
              <a:t>obj</a:t>
            </a:r>
            <a:r>
              <a:rPr lang="zh-CN" altLang="en-US" dirty="0" smtClean="0"/>
              <a:t>可以是任何类的对象。对同一个向量对象，可在其中插入不同类的对象。但插入的应是对象而不是数值，所以插入数值时要注意将数值转换成相应的对象。</a:t>
            </a:r>
            <a:br>
              <a:rPr lang="zh-CN" altLang="en-US" dirty="0" smtClean="0"/>
            </a:br>
            <a:r>
              <a:rPr lang="zh-CN" altLang="en-US" dirty="0" smtClean="0"/>
              <a:t>　　例 要插入一个整数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时，不要直接调用</a:t>
            </a:r>
            <a:r>
              <a:rPr lang="en-US" dirty="0" smtClean="0"/>
              <a:t>v1.addElement(1)，</a:t>
            </a:r>
            <a:r>
              <a:rPr lang="zh-CN" altLang="en-US" dirty="0" smtClean="0"/>
              <a:t>正确的方法为：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Vector v1=new Vector();</a:t>
            </a:r>
            <a:br>
              <a:rPr lang="en-US" dirty="0" smtClean="0"/>
            </a:br>
            <a:r>
              <a:rPr lang="en-US" dirty="0" smtClean="0"/>
              <a:t>　　Integer integer1=new Integer(1);</a:t>
            </a:r>
            <a:br>
              <a:rPr lang="en-US" dirty="0" smtClean="0"/>
            </a:br>
            <a:r>
              <a:rPr lang="en-US" dirty="0" smtClean="0"/>
              <a:t>　　v1.addElement(integer1);</a:t>
            </a:r>
            <a:br>
              <a:rPr lang="en-US" dirty="0" smtClean="0"/>
            </a:br>
            <a:r>
              <a:rPr lang="en-US" dirty="0" smtClean="0"/>
              <a:t>　　(2)public final synchronized void </a:t>
            </a:r>
            <a:r>
              <a:rPr lang="en-US" dirty="0" err="1" smtClean="0"/>
              <a:t>setElementAt</a:t>
            </a:r>
            <a:r>
              <a:rPr lang="en-US" dirty="0" smtClean="0"/>
              <a:t>(object </a:t>
            </a:r>
            <a:r>
              <a:rPr lang="en-US" dirty="0" err="1" smtClean="0"/>
              <a:t>obj,int</a:t>
            </a:r>
            <a:r>
              <a:rPr lang="en-US" dirty="0" smtClean="0"/>
              <a:t> index)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将</a:t>
            </a:r>
            <a:r>
              <a:rPr lang="en-US" dirty="0" smtClean="0"/>
              <a:t>index</a:t>
            </a:r>
            <a:r>
              <a:rPr lang="zh-CN" altLang="en-US" dirty="0" smtClean="0"/>
              <a:t>处的对象设成</a:t>
            </a:r>
            <a:r>
              <a:rPr lang="en-US" dirty="0" err="1" smtClean="0"/>
              <a:t>obj</a:t>
            </a:r>
            <a:r>
              <a:rPr lang="en-US" dirty="0" smtClean="0"/>
              <a:t>，</a:t>
            </a:r>
            <a:r>
              <a:rPr lang="zh-CN" altLang="en-US" dirty="0" smtClean="0"/>
              <a:t>原来的对象将被覆盖。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(3)</a:t>
            </a:r>
            <a:r>
              <a:rPr lang="en-US" dirty="0" smtClean="0"/>
              <a:t>public final synchronized void </a:t>
            </a:r>
            <a:r>
              <a:rPr lang="en-US" dirty="0" err="1" smtClean="0"/>
              <a:t>insertElementAt</a:t>
            </a:r>
            <a:r>
              <a:rPr lang="en-US" dirty="0" smtClean="0"/>
              <a:t>(Object </a:t>
            </a:r>
            <a:r>
              <a:rPr lang="en-US" dirty="0" err="1" smtClean="0"/>
              <a:t>obj,int</a:t>
            </a:r>
            <a:r>
              <a:rPr lang="en-US" dirty="0" smtClean="0"/>
              <a:t> index)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在</a:t>
            </a:r>
            <a:r>
              <a:rPr lang="en-US" dirty="0" smtClean="0"/>
              <a:t>index</a:t>
            </a:r>
            <a:r>
              <a:rPr lang="zh-CN" altLang="en-US" dirty="0" smtClean="0"/>
              <a:t>指定的位置插入</a:t>
            </a:r>
            <a:r>
              <a:rPr lang="en-US" dirty="0" err="1" smtClean="0"/>
              <a:t>obj</a:t>
            </a:r>
            <a:r>
              <a:rPr lang="en-US" dirty="0" smtClean="0"/>
              <a:t>，</a:t>
            </a:r>
            <a:r>
              <a:rPr lang="zh-CN" altLang="en-US" dirty="0" smtClean="0"/>
              <a:t>原来对象以及此后的对象依次往后顺延。</a:t>
            </a:r>
            <a:br>
              <a:rPr lang="zh-CN" altLang="en-US" dirty="0" smtClean="0"/>
            </a:br>
            <a:r>
              <a:rPr lang="zh-CN" altLang="en-US" dirty="0" smtClean="0"/>
              <a:t>　　■删除功能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final synchronized void </a:t>
            </a:r>
            <a:r>
              <a:rPr lang="en-US" dirty="0" err="1" smtClean="0"/>
              <a:t>removeElement</a:t>
            </a:r>
            <a:r>
              <a:rPr lang="en-US" dirty="0" smtClean="0"/>
              <a:t>(Object 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从向量中删除</a:t>
            </a:r>
            <a:r>
              <a:rPr lang="en-US" dirty="0" err="1" smtClean="0"/>
              <a:t>obj</a:t>
            </a:r>
            <a:r>
              <a:rPr lang="en-US" dirty="0" smtClean="0"/>
              <a:t>。</a:t>
            </a:r>
            <a:r>
              <a:rPr lang="zh-CN" altLang="en-US" dirty="0" smtClean="0"/>
              <a:t>若有多个存在，则从向量头开始试，删除找到的第一个与</a:t>
            </a:r>
            <a:r>
              <a:rPr lang="en-US" dirty="0" err="1" smtClean="0"/>
              <a:t>obj</a:t>
            </a:r>
            <a:r>
              <a:rPr lang="zh-CN" altLang="en-US" dirty="0" smtClean="0"/>
              <a:t>相同的向量成员。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(2)</a:t>
            </a:r>
            <a:r>
              <a:rPr lang="en-US" dirty="0" smtClean="0"/>
              <a:t>public final synchronized void </a:t>
            </a:r>
            <a:r>
              <a:rPr lang="en-US" dirty="0" err="1" smtClean="0"/>
              <a:t>removeAllElement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删除向量中所有的对象。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(3)</a:t>
            </a:r>
            <a:r>
              <a:rPr lang="en-US" dirty="0" smtClean="0"/>
              <a:t>public final synchronized void </a:t>
            </a:r>
            <a:r>
              <a:rPr lang="en-US" dirty="0" err="1" smtClean="0"/>
              <a:t>removeElementlAt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index)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删除</a:t>
            </a:r>
            <a:r>
              <a:rPr lang="en-US" dirty="0" smtClean="0"/>
              <a:t>index</a:t>
            </a:r>
            <a:r>
              <a:rPr lang="zh-CN" altLang="en-US" dirty="0" smtClean="0"/>
              <a:t>所指的地方的对象。</a:t>
            </a:r>
            <a:br>
              <a:rPr lang="zh-CN" altLang="en-US" dirty="0" smtClean="0"/>
            </a:br>
            <a:r>
              <a:rPr lang="zh-CN" altLang="en-US" dirty="0" smtClean="0"/>
              <a:t>　　■查询搜索功能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en-US" dirty="0" smtClean="0"/>
              <a:t>public final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indexOf</a:t>
            </a:r>
            <a:r>
              <a:rPr lang="en-US" dirty="0" smtClean="0"/>
              <a:t>(Object 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从向量头开始搜索</a:t>
            </a:r>
            <a:r>
              <a:rPr lang="en-US" dirty="0" err="1" smtClean="0"/>
              <a:t>obj</a:t>
            </a:r>
            <a:r>
              <a:rPr lang="en-US" dirty="0" smtClean="0"/>
              <a:t> ,</a:t>
            </a:r>
            <a:r>
              <a:rPr lang="zh-CN" altLang="en-US" dirty="0" smtClean="0"/>
              <a:t>返回所遇到的第一个</a:t>
            </a:r>
            <a:r>
              <a:rPr lang="en-US" dirty="0" err="1" smtClean="0"/>
              <a:t>obj</a:t>
            </a:r>
            <a:r>
              <a:rPr lang="zh-CN" altLang="en-US" dirty="0" smtClean="0"/>
              <a:t>对应的下标，若不存在此</a:t>
            </a:r>
            <a:r>
              <a:rPr lang="en-US" dirty="0" err="1" smtClean="0"/>
              <a:t>obj</a:t>
            </a:r>
            <a:r>
              <a:rPr lang="en-US" dirty="0" smtClean="0"/>
              <a:t>，</a:t>
            </a:r>
            <a:r>
              <a:rPr lang="zh-CN" altLang="en-US" dirty="0" smtClean="0"/>
              <a:t>返回</a:t>
            </a:r>
            <a:r>
              <a:rPr lang="en-US" altLang="zh-CN" dirty="0" smtClean="0"/>
              <a:t>-1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(2)</a:t>
            </a:r>
            <a:r>
              <a:rPr lang="en-US" dirty="0" smtClean="0"/>
              <a:t>public final synchronized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indexOf</a:t>
            </a:r>
            <a:r>
              <a:rPr lang="en-US" dirty="0" smtClean="0"/>
              <a:t>(Object </a:t>
            </a:r>
            <a:r>
              <a:rPr lang="en-US" dirty="0" err="1" smtClean="0"/>
              <a:t>obj,int</a:t>
            </a:r>
            <a:r>
              <a:rPr lang="en-US" dirty="0" smtClean="0"/>
              <a:t> index)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</a:t>
            </a:r>
            <a:r>
              <a:rPr lang="en-US" dirty="0" smtClean="0"/>
              <a:t>index</a:t>
            </a:r>
            <a:r>
              <a:rPr lang="zh-CN" altLang="en-US" dirty="0" smtClean="0"/>
              <a:t>所表示的下标处开始搜索</a:t>
            </a:r>
            <a:r>
              <a:rPr lang="en-US" dirty="0" err="1" smtClean="0"/>
              <a:t>obj</a:t>
            </a:r>
            <a:r>
              <a:rPr lang="en-US" dirty="0" smtClean="0"/>
              <a:t>。</a:t>
            </a:r>
            <a:br>
              <a:rPr lang="en-US" dirty="0" smtClean="0"/>
            </a:br>
            <a:r>
              <a:rPr lang="en-US" dirty="0" smtClean="0"/>
              <a:t>　　(3)public final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lastIndexOf</a:t>
            </a:r>
            <a:r>
              <a:rPr lang="en-US" dirty="0" smtClean="0"/>
              <a:t>(Object 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从向量尾部开始逆向搜索</a:t>
            </a:r>
            <a:r>
              <a:rPr lang="en-US" dirty="0" err="1" smtClean="0"/>
              <a:t>obj</a:t>
            </a:r>
            <a:r>
              <a:rPr lang="en-US" dirty="0" smtClean="0"/>
              <a:t>。</a:t>
            </a:r>
            <a:br>
              <a:rPr lang="en-US" dirty="0" smtClean="0"/>
            </a:br>
            <a:r>
              <a:rPr lang="en-US" dirty="0" smtClean="0"/>
              <a:t>　　(4)public final synchronized 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lastIndexOf</a:t>
            </a:r>
            <a:r>
              <a:rPr lang="en-US" dirty="0" smtClean="0"/>
              <a:t>(Object </a:t>
            </a:r>
            <a:r>
              <a:rPr lang="en-US" dirty="0" err="1" smtClean="0"/>
              <a:t>obj,int</a:t>
            </a:r>
            <a:r>
              <a:rPr lang="en-US" dirty="0" smtClean="0"/>
              <a:t> index)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</a:t>
            </a:r>
            <a:r>
              <a:rPr lang="en-US" dirty="0" smtClean="0"/>
              <a:t>index</a:t>
            </a:r>
            <a:r>
              <a:rPr lang="zh-CN" altLang="en-US" dirty="0" smtClean="0"/>
              <a:t>所表示的下标处由尾至头逆向搜索</a:t>
            </a:r>
            <a:r>
              <a:rPr lang="en-US" dirty="0" err="1" smtClean="0"/>
              <a:t>obj</a:t>
            </a:r>
            <a:r>
              <a:rPr lang="en-US" dirty="0" smtClean="0"/>
              <a:t>。</a:t>
            </a:r>
            <a:br>
              <a:rPr lang="en-US" dirty="0" smtClean="0"/>
            </a:br>
            <a:r>
              <a:rPr lang="en-US" dirty="0" smtClean="0"/>
              <a:t>　　(5)public final synchronized Object </a:t>
            </a:r>
            <a:r>
              <a:rPr lang="en-US" dirty="0" err="1" smtClean="0"/>
              <a:t>firstElement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获取向量对象中的首个</a:t>
            </a:r>
            <a:r>
              <a:rPr lang="en-US" dirty="0" err="1" smtClean="0"/>
              <a:t>obj</a:t>
            </a:r>
            <a:r>
              <a:rPr lang="en-US" dirty="0" smtClean="0"/>
              <a:t>。</a:t>
            </a:r>
            <a:br>
              <a:rPr lang="en-US" dirty="0" smtClean="0"/>
            </a:br>
            <a:r>
              <a:rPr lang="en-US" dirty="0" smtClean="0"/>
              <a:t>　　(6)public final synchronized Object </a:t>
            </a:r>
            <a:r>
              <a:rPr lang="en-US" dirty="0" err="1" smtClean="0"/>
              <a:t>lastelement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获取向量对象中的最后一个</a:t>
            </a:r>
            <a:r>
              <a:rPr lang="en-US" dirty="0" err="1" smtClean="0"/>
              <a:t>obj</a:t>
            </a:r>
            <a:r>
              <a:rPr lang="en-US" dirty="0" smtClean="0"/>
              <a:t>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了解了向量的最基本的方法后，我们来看一下例</a:t>
            </a:r>
            <a:r>
              <a:rPr lang="en-US" altLang="zh-CN" dirty="0" smtClean="0"/>
              <a:t>8.3</a:t>
            </a:r>
            <a:r>
              <a:rPr lang="en-US" dirty="0" smtClean="0"/>
              <a:t>VectorApp.java。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例</a:t>
            </a:r>
            <a:r>
              <a:rPr lang="en-US" altLang="zh-CN" dirty="0" smtClean="0"/>
              <a:t>8.3 </a:t>
            </a:r>
            <a:r>
              <a:rPr lang="en-US" dirty="0" smtClean="0"/>
              <a:t>VectorApp.java。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java.util.Vector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java.lang</a:t>
            </a:r>
            <a:r>
              <a:rPr lang="en-US" dirty="0" smtClean="0"/>
              <a:t>.*;//</a:t>
            </a:r>
            <a:r>
              <a:rPr lang="zh-CN" altLang="en-US" dirty="0" smtClean="0"/>
              <a:t>这一句不应该要，但原文如此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import </a:t>
            </a:r>
            <a:r>
              <a:rPr lang="en-US" dirty="0" err="1" smtClean="0"/>
              <a:t>java.util.Enumeration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public class </a:t>
            </a:r>
            <a:r>
              <a:rPr lang="en-US" dirty="0" err="1" smtClean="0"/>
              <a:t>VectorApp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　　　public static void main(String[] </a:t>
            </a:r>
            <a:r>
              <a:rPr lang="en-US" dirty="0" err="1" smtClean="0"/>
              <a:t>args</a:t>
            </a:r>
            <a:r>
              <a:rPr lang="en-US" dirty="0" smtClean="0"/>
              <a:t>){</a:t>
            </a:r>
            <a:br>
              <a:rPr lang="en-US" dirty="0" smtClean="0"/>
            </a:br>
            <a:r>
              <a:rPr lang="en-US" dirty="0" smtClean="0"/>
              <a:t>　　　　Vector v1=new Vector();</a:t>
            </a:r>
            <a:br>
              <a:rPr lang="en-US" dirty="0" smtClean="0"/>
            </a:br>
            <a:r>
              <a:rPr lang="en-US" dirty="0" smtClean="0"/>
              <a:t>　　　　Integer integer1=new Integer(1);</a:t>
            </a:r>
            <a:br>
              <a:rPr lang="en-US" dirty="0" smtClean="0"/>
            </a:br>
            <a:r>
              <a:rPr lang="en-US" dirty="0" smtClean="0"/>
              <a:t>　　　　v1.addElement("one");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加入的为字符串对象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v1.addElement(integer1);</a:t>
            </a:r>
            <a:br>
              <a:rPr lang="en-US" dirty="0" smtClean="0"/>
            </a:br>
            <a:r>
              <a:rPr lang="en-US" dirty="0" smtClean="0"/>
              <a:t>　　　　v1.addElement(integer1);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加入的为</a:t>
            </a:r>
            <a:r>
              <a:rPr lang="en-US" dirty="0" smtClean="0"/>
              <a:t>Integer</a:t>
            </a:r>
            <a:r>
              <a:rPr lang="zh-CN" altLang="en-US" dirty="0" smtClean="0"/>
              <a:t>的对象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v1.addElement("two");</a:t>
            </a:r>
            <a:br>
              <a:rPr lang="en-US" dirty="0" smtClean="0"/>
            </a:br>
            <a:r>
              <a:rPr lang="en-US" dirty="0" smtClean="0"/>
              <a:t>　　　　v1.addElement(new Integer(2));</a:t>
            </a:r>
            <a:br>
              <a:rPr lang="en-US" dirty="0" smtClean="0"/>
            </a:br>
            <a:r>
              <a:rPr lang="en-US" dirty="0" smtClean="0"/>
              <a:t>　　　　v1.addElement(integer1);</a:t>
            </a:r>
            <a:br>
              <a:rPr lang="en-US" dirty="0" smtClean="0"/>
            </a:br>
            <a:r>
              <a:rPr lang="en-US" dirty="0" smtClean="0"/>
              <a:t>　　　　v1.addElement(integer1);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vector v1 is:/n/t"+v1);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将</a:t>
            </a:r>
            <a:r>
              <a:rPr lang="en-US" dirty="0" smtClean="0"/>
              <a:t>v1</a:t>
            </a:r>
            <a:r>
              <a:rPr lang="zh-CN" altLang="en-US" dirty="0" smtClean="0"/>
              <a:t>转换成字符串并打印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v1.insertElementAt("three",2);</a:t>
            </a:r>
            <a:br>
              <a:rPr lang="en-US" dirty="0" smtClean="0"/>
            </a:br>
            <a:r>
              <a:rPr lang="en-US" dirty="0" smtClean="0"/>
              <a:t>　　　　v1.insertElementAt(new Float(3.9),3);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vector v1(used method </a:t>
            </a:r>
            <a:r>
              <a:rPr lang="en-US" dirty="0" err="1" smtClean="0"/>
              <a:t>insertElementAt</a:t>
            </a:r>
            <a:r>
              <a:rPr lang="en-US" dirty="0" smtClean="0"/>
              <a:t>()) is:/n/t "+v1);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往指定位置插入新的对象，指定位置后的对象依次往后顺延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v1.setElementAt("four",2);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vector v1(used method </a:t>
            </a:r>
            <a:r>
              <a:rPr lang="en-US" dirty="0" err="1" smtClean="0"/>
              <a:t>setElementAt</a:t>
            </a:r>
            <a:r>
              <a:rPr lang="en-US" dirty="0" smtClean="0"/>
              <a:t>()) is:/n/t "+v1);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将指定位置的对象设置为新的对象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v1.removeElement(integer1);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从向量对象</a:t>
            </a:r>
            <a:r>
              <a:rPr lang="en-US" dirty="0" smtClean="0"/>
              <a:t>v1</a:t>
            </a:r>
            <a:r>
              <a:rPr lang="zh-CN" altLang="en-US" dirty="0" smtClean="0"/>
              <a:t>中删除对象</a:t>
            </a:r>
            <a:r>
              <a:rPr lang="en-US" dirty="0" smtClean="0"/>
              <a:t>integer1</a:t>
            </a:r>
            <a:r>
              <a:rPr lang="zh-CN" altLang="en-US" dirty="0" smtClean="0"/>
              <a:t>由于存在多个</a:t>
            </a:r>
            <a:r>
              <a:rPr lang="en-US" dirty="0" smtClean="0"/>
              <a:t>integer1</a:t>
            </a:r>
            <a:r>
              <a:rPr lang="zh-CN" altLang="en-US" dirty="0" smtClean="0"/>
              <a:t>所以从头开始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zh-CN" altLang="en-US" dirty="0" smtClean="0"/>
              <a:t>找，删除找到的第一个</a:t>
            </a:r>
            <a:r>
              <a:rPr lang="en-US" dirty="0" smtClean="0"/>
              <a:t>integer1</a:t>
            </a:r>
            <a:br>
              <a:rPr lang="en-US" dirty="0" smtClean="0"/>
            </a:br>
            <a:r>
              <a:rPr lang="en-US" dirty="0" smtClean="0"/>
              <a:t>　　　　Enumeration </a:t>
            </a:r>
            <a:r>
              <a:rPr lang="en-US" dirty="0" err="1" smtClean="0"/>
              <a:t>enum</a:t>
            </a:r>
            <a:r>
              <a:rPr lang="en-US" dirty="0" smtClean="0"/>
              <a:t>=v1.elements();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("The vector v1(used method </a:t>
            </a:r>
            <a:r>
              <a:rPr lang="en-US" dirty="0" err="1" smtClean="0"/>
              <a:t>removeElement</a:t>
            </a:r>
            <a:r>
              <a:rPr lang="en-US" dirty="0" smtClean="0"/>
              <a:t>())is:");</a:t>
            </a:r>
            <a:br>
              <a:rPr lang="en-US" dirty="0" smtClean="0"/>
            </a:br>
            <a:r>
              <a:rPr lang="en-US" dirty="0" smtClean="0"/>
              <a:t>　　　　while(</a:t>
            </a:r>
            <a:r>
              <a:rPr lang="en-US" dirty="0" err="1" smtClean="0"/>
              <a:t>enum.hasMoreElements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</a:t>
            </a:r>
            <a:r>
              <a:rPr lang="en-US" dirty="0" err="1" smtClean="0"/>
              <a:t>enum.nextElement</a:t>
            </a:r>
            <a:r>
              <a:rPr lang="en-US" dirty="0" smtClean="0"/>
              <a:t>()+" 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使用枚举类</a:t>
            </a:r>
            <a:r>
              <a:rPr lang="en-US" altLang="zh-CN" dirty="0" smtClean="0"/>
              <a:t>(</a:t>
            </a:r>
            <a:r>
              <a:rPr lang="en-US" dirty="0" smtClean="0"/>
              <a:t>Enumeration)</a:t>
            </a:r>
            <a:r>
              <a:rPr lang="zh-CN" altLang="en-US" dirty="0" smtClean="0"/>
              <a:t>的方法来获取向量对象的每个元素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position of object 1(top-to-bottom):"</a:t>
            </a:r>
            <a:br>
              <a:rPr lang="en-US" dirty="0" smtClean="0"/>
            </a:br>
            <a:r>
              <a:rPr lang="en-US" dirty="0" smtClean="0"/>
              <a:t>　　　　　+ v1.indexOf(integer1));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position of object 1(</a:t>
            </a:r>
            <a:r>
              <a:rPr lang="en-US" dirty="0" err="1" smtClean="0"/>
              <a:t>tottom</a:t>
            </a:r>
            <a:r>
              <a:rPr lang="en-US" dirty="0" smtClean="0"/>
              <a:t>-to-top):"</a:t>
            </a:r>
            <a:br>
              <a:rPr lang="en-US" dirty="0" smtClean="0"/>
            </a:br>
            <a:r>
              <a:rPr lang="en-US" dirty="0" smtClean="0"/>
              <a:t>　　　　　+v1.lastIndexOf(integer1));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按不同的方向查找对象</a:t>
            </a:r>
            <a:r>
              <a:rPr lang="en-US" dirty="0" smtClean="0"/>
              <a:t>integer1</a:t>
            </a:r>
            <a:r>
              <a:rPr lang="zh-CN" altLang="en-US" dirty="0" smtClean="0"/>
              <a:t>所处的位置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v1.setSize(4);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new vector(resized the vector)is:"+v1);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重新设置</a:t>
            </a:r>
            <a:r>
              <a:rPr lang="en-US" dirty="0" smtClean="0"/>
              <a:t>v1</a:t>
            </a:r>
            <a:r>
              <a:rPr lang="zh-CN" altLang="en-US" dirty="0" smtClean="0"/>
              <a:t>的大小，多余的元素被行弃</a:t>
            </a:r>
            <a:br>
              <a:rPr lang="zh-CN" altLang="en-US" dirty="0" smtClean="0"/>
            </a:br>
            <a:r>
              <a:rPr lang="zh-CN" altLang="en-US" dirty="0" smtClean="0"/>
              <a:t>　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运行结果：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E:/java01&gt;java </a:t>
            </a:r>
            <a:r>
              <a:rPr lang="en-US" dirty="0" err="1" smtClean="0"/>
              <a:t>VectorApp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The vector v1 is:</a:t>
            </a:r>
            <a:br>
              <a:rPr lang="en-US" dirty="0" smtClean="0"/>
            </a:br>
            <a:r>
              <a:rPr lang="en-US" dirty="0" smtClean="0"/>
              <a:t>　　　　　[one, 1, 1, two, 2, 1, 1]</a:t>
            </a:r>
            <a:br>
              <a:rPr lang="en-US" dirty="0" smtClean="0"/>
            </a:br>
            <a:r>
              <a:rPr lang="en-US" dirty="0" smtClean="0"/>
              <a:t>　　The vector v1(used method </a:t>
            </a:r>
            <a:r>
              <a:rPr lang="en-US" dirty="0" err="1" smtClean="0"/>
              <a:t>insertElementAt</a:t>
            </a:r>
            <a:r>
              <a:rPr lang="en-US" dirty="0" smtClean="0"/>
              <a:t>()) is:</a:t>
            </a:r>
            <a:br>
              <a:rPr lang="en-US" dirty="0" smtClean="0"/>
            </a:br>
            <a:r>
              <a:rPr lang="en-US" dirty="0" smtClean="0"/>
              <a:t>　　　　　[one, 1, three, 3.9, 1, two, 2, 1, 1]</a:t>
            </a:r>
            <a:br>
              <a:rPr lang="en-US" dirty="0" smtClean="0"/>
            </a:br>
            <a:r>
              <a:rPr lang="en-US" dirty="0" smtClean="0"/>
              <a:t>　　The vector v1(used method </a:t>
            </a:r>
            <a:r>
              <a:rPr lang="en-US" dirty="0" err="1" smtClean="0"/>
              <a:t>setElementAt</a:t>
            </a:r>
            <a:r>
              <a:rPr lang="en-US" dirty="0" smtClean="0"/>
              <a:t>()) is:</a:t>
            </a:r>
            <a:br>
              <a:rPr lang="en-US" dirty="0" smtClean="0"/>
            </a:br>
            <a:r>
              <a:rPr lang="en-US" dirty="0" smtClean="0"/>
              <a:t>　　　　　[one, 1, four, 3.9, 1, two, 2, 1, 1]</a:t>
            </a:r>
            <a:br>
              <a:rPr lang="en-US" dirty="0" smtClean="0"/>
            </a:br>
            <a:r>
              <a:rPr lang="en-US" dirty="0" smtClean="0"/>
              <a:t>　　The vector v1(used method </a:t>
            </a:r>
            <a:r>
              <a:rPr lang="en-US" dirty="0" err="1" smtClean="0"/>
              <a:t>removeElement</a:t>
            </a:r>
            <a:r>
              <a:rPr lang="en-US" dirty="0" smtClean="0"/>
              <a:t>())</a:t>
            </a:r>
            <a:r>
              <a:rPr lang="en-US" dirty="0" err="1" smtClean="0"/>
              <a:t>is:one</a:t>
            </a:r>
            <a:r>
              <a:rPr lang="en-US" dirty="0" smtClean="0"/>
              <a:t> four 3.9 1 two 2 1 1</a:t>
            </a:r>
            <a:br>
              <a:rPr lang="en-US" dirty="0" smtClean="0"/>
            </a:br>
            <a:r>
              <a:rPr lang="en-US" dirty="0" smtClean="0"/>
              <a:t>　　The position of object 1(top-to-bottom):3</a:t>
            </a:r>
            <a:br>
              <a:rPr lang="en-US" dirty="0" smtClean="0"/>
            </a:br>
            <a:r>
              <a:rPr lang="en-US" dirty="0" smtClean="0"/>
              <a:t>　　The position of object 1(</a:t>
            </a:r>
            <a:r>
              <a:rPr lang="en-US" dirty="0" err="1" smtClean="0"/>
              <a:t>tottom</a:t>
            </a:r>
            <a:r>
              <a:rPr lang="en-US" dirty="0" smtClean="0"/>
              <a:t>-to-top):7</a:t>
            </a:r>
            <a:br>
              <a:rPr lang="en-US" dirty="0" smtClean="0"/>
            </a:br>
            <a:r>
              <a:rPr lang="en-US" dirty="0" smtClean="0"/>
              <a:t>　　The new vector(resized the vector)is:[one, four, 3.9, 1]</a:t>
            </a:r>
            <a:br>
              <a:rPr lang="en-US" dirty="0" smtClean="0"/>
            </a:br>
            <a:r>
              <a:rPr lang="en-US" dirty="0" smtClean="0"/>
              <a:t>　　E:/java01&gt;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从例</a:t>
            </a:r>
            <a:r>
              <a:rPr lang="en-US" altLang="zh-CN" dirty="0" smtClean="0"/>
              <a:t>8.3</a:t>
            </a:r>
            <a:r>
              <a:rPr lang="zh-CN" altLang="en-US" dirty="0" smtClean="0"/>
              <a:t>运行的结果中可以清楚地了解上面各种方法的作用，另外还有几点需解释。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(1)</a:t>
            </a:r>
            <a:r>
              <a:rPr lang="zh-CN" altLang="en-US" dirty="0" smtClean="0"/>
              <a:t>类</a:t>
            </a:r>
            <a:r>
              <a:rPr lang="en-US" dirty="0" smtClean="0"/>
              <a:t>Vector</a:t>
            </a:r>
            <a:r>
              <a:rPr lang="zh-CN" altLang="en-US" dirty="0" smtClean="0"/>
              <a:t>定义了方法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final </a:t>
            </a:r>
            <a:r>
              <a:rPr lang="en-US" dirty="0" err="1" smtClean="0"/>
              <a:t>int</a:t>
            </a:r>
            <a:r>
              <a:rPr lang="en-US" dirty="0" smtClean="0"/>
              <a:t> size()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此方法用于获取向量元素的个数。它的返回值是向是中实际存在的元素个数，而非向量容量。可以调用方法</a:t>
            </a:r>
            <a:r>
              <a:rPr lang="en-US" dirty="0" err="1" smtClean="0"/>
              <a:t>capactly</a:t>
            </a:r>
            <a:r>
              <a:rPr lang="en-US" dirty="0" smtClean="0"/>
              <a:t>()</a:t>
            </a:r>
            <a:r>
              <a:rPr lang="zh-CN" altLang="en-US" dirty="0" smtClean="0"/>
              <a:t>来获取容量值。</a:t>
            </a:r>
            <a:br>
              <a:rPr lang="zh-CN" altLang="en-US" dirty="0" smtClean="0"/>
            </a:br>
            <a:r>
              <a:rPr lang="zh-CN" altLang="en-US" dirty="0" smtClean="0"/>
              <a:t>　　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final synchronized void </a:t>
            </a:r>
            <a:r>
              <a:rPr lang="en-US" dirty="0" err="1" smtClean="0"/>
              <a:t>setsize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newsize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此方法用来定义向量大小。若向量对象现有成员个数已超过了</a:t>
            </a:r>
            <a:r>
              <a:rPr lang="en-US" dirty="0" err="1" smtClean="0"/>
              <a:t>newsize</a:t>
            </a:r>
            <a:r>
              <a:rPr lang="zh-CN" altLang="en-US" dirty="0" smtClean="0"/>
              <a:t>的值，则超过部分的多余元素会丢失。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(2)</a:t>
            </a:r>
            <a:r>
              <a:rPr lang="zh-CN" altLang="en-US" dirty="0" smtClean="0"/>
              <a:t>程序中定义了</a:t>
            </a:r>
            <a:r>
              <a:rPr lang="en-US" dirty="0" smtClean="0"/>
              <a:t>Enumeration</a:t>
            </a:r>
            <a:r>
              <a:rPr lang="zh-CN" altLang="en-US" dirty="0" smtClean="0"/>
              <a:t>类的一个对象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Enumeration</a:t>
            </a:r>
            <a:r>
              <a:rPr lang="zh-CN" altLang="en-US" dirty="0" smtClean="0"/>
              <a:t>是</a:t>
            </a:r>
            <a:r>
              <a:rPr lang="en-US" dirty="0" err="1" smtClean="0"/>
              <a:t>java.util</a:t>
            </a:r>
            <a:r>
              <a:rPr lang="zh-CN" altLang="en-US" dirty="0" smtClean="0"/>
              <a:t>中的一个接口类，在</a:t>
            </a:r>
            <a:r>
              <a:rPr lang="en-US" dirty="0" smtClean="0"/>
              <a:t>Enumeration</a:t>
            </a:r>
            <a:r>
              <a:rPr lang="zh-CN" altLang="en-US" dirty="0" smtClean="0"/>
              <a:t>中封装了有关枚举数据集合的方法。</a:t>
            </a:r>
            <a:br>
              <a:rPr lang="zh-CN" altLang="en-US" dirty="0" smtClean="0"/>
            </a:br>
            <a:r>
              <a:rPr lang="zh-CN" altLang="en-US" dirty="0" smtClean="0"/>
              <a:t>　　在</a:t>
            </a:r>
            <a:r>
              <a:rPr lang="en-US" dirty="0" smtClean="0"/>
              <a:t>Enumeration</a:t>
            </a:r>
            <a:r>
              <a:rPr lang="zh-CN" altLang="en-US" dirty="0" smtClean="0"/>
              <a:t>中提供了方法</a:t>
            </a:r>
            <a:r>
              <a:rPr lang="en-US" dirty="0" err="1" smtClean="0"/>
              <a:t>hawMoreElement</a:t>
            </a:r>
            <a:r>
              <a:rPr lang="en-US" dirty="0" smtClean="0"/>
              <a:t>()</a:t>
            </a:r>
            <a:r>
              <a:rPr lang="zh-CN" altLang="en-US" dirty="0" smtClean="0"/>
              <a:t>来判断集合中是束还有其它元素和方法</a:t>
            </a:r>
            <a:r>
              <a:rPr lang="en-US" dirty="0" err="1" smtClean="0"/>
              <a:t>nextElement</a:t>
            </a:r>
            <a:r>
              <a:rPr lang="en-US" dirty="0" smtClean="0"/>
              <a:t>()</a:t>
            </a:r>
            <a:r>
              <a:rPr lang="zh-CN" altLang="en-US" dirty="0" smtClean="0"/>
              <a:t>来获取下一个元素。利用这两个方法可以依次获得集合中元素。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Vector</a:t>
            </a:r>
            <a:r>
              <a:rPr lang="zh-CN" altLang="en-US" dirty="0" smtClean="0"/>
              <a:t>中提供方法：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final synchronized Enumeration elements()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此方法将向量对象对应到一个枚举类型。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包中的其它类中也大都有这类方法，以便于用户获取对应的枚举类型。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8.6 </a:t>
            </a:r>
            <a:r>
              <a:rPr lang="zh-CN" altLang="en-US" dirty="0" smtClean="0"/>
              <a:t>栈类</a:t>
            </a:r>
            <a:r>
              <a:rPr lang="en-US" dirty="0" smtClean="0"/>
              <a:t>Stack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Stack</a:t>
            </a:r>
            <a:r>
              <a:rPr lang="zh-CN" altLang="en-US" dirty="0" smtClean="0"/>
              <a:t>类是</a:t>
            </a:r>
            <a:r>
              <a:rPr lang="en-US" dirty="0" smtClean="0"/>
              <a:t>Vector</a:t>
            </a:r>
            <a:r>
              <a:rPr lang="zh-CN" altLang="en-US" dirty="0" smtClean="0"/>
              <a:t>类的子类。它向用户提供了堆栈这种高级的数据结构。栈的基本特性就是先进后出。即先放入栈中的元素将后被推出。</a:t>
            </a:r>
            <a:r>
              <a:rPr lang="en-US" dirty="0" smtClean="0"/>
              <a:t>Stack</a:t>
            </a:r>
            <a:r>
              <a:rPr lang="zh-CN" altLang="en-US" dirty="0" smtClean="0"/>
              <a:t>类中提供了相应方法完成栈的有关操作。</a:t>
            </a:r>
            <a:br>
              <a:rPr lang="zh-CN" altLang="en-US" dirty="0" smtClean="0"/>
            </a:br>
            <a:r>
              <a:rPr lang="zh-CN" altLang="en-US" dirty="0" smtClean="0"/>
              <a:t>　　基本方法：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Object push(Object Hem)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将</a:t>
            </a:r>
            <a:r>
              <a:rPr lang="en-US" dirty="0" smtClean="0"/>
              <a:t>Hem</a:t>
            </a:r>
            <a:r>
              <a:rPr lang="zh-CN" altLang="en-US" dirty="0" smtClean="0"/>
              <a:t>压入栈中，</a:t>
            </a:r>
            <a:r>
              <a:rPr lang="en-US" dirty="0" smtClean="0"/>
              <a:t>Hem</a:t>
            </a:r>
            <a:r>
              <a:rPr lang="zh-CN" altLang="en-US" dirty="0" smtClean="0"/>
              <a:t>可以是任何类的对象。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Object pop()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弹出一个对象。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Object peek()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返回栈顶元素，但不弹出此元素。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</a:t>
            </a:r>
            <a:r>
              <a:rPr lang="en-US" dirty="0" err="1" smtClean="0"/>
              <a:t>int</a:t>
            </a:r>
            <a:r>
              <a:rPr lang="en-US" dirty="0" smtClean="0"/>
              <a:t> search(Object 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搜索对象</a:t>
            </a:r>
            <a:r>
              <a:rPr lang="en-US" dirty="0" err="1" smtClean="0"/>
              <a:t>obj</a:t>
            </a:r>
            <a:r>
              <a:rPr lang="en-US" dirty="0" smtClean="0"/>
              <a:t>,</a:t>
            </a:r>
            <a:r>
              <a:rPr lang="zh-CN" altLang="en-US" dirty="0" smtClean="0"/>
              <a:t>返回它所处的位置。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</a:t>
            </a:r>
            <a:r>
              <a:rPr lang="en-US" dirty="0" err="1" smtClean="0"/>
              <a:t>boolean</a:t>
            </a:r>
            <a:r>
              <a:rPr lang="en-US" dirty="0" smtClean="0"/>
              <a:t> empty()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判别栈是否为空。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8.4 </a:t>
            </a:r>
            <a:r>
              <a:rPr lang="en-US" dirty="0" smtClean="0"/>
              <a:t>StackApp.java</a:t>
            </a:r>
            <a:r>
              <a:rPr lang="zh-CN" altLang="en-US" dirty="0" smtClean="0"/>
              <a:t>使用了上面的各种方法。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8.4 </a:t>
            </a:r>
            <a:r>
              <a:rPr lang="en-US" dirty="0" smtClean="0"/>
              <a:t>StackApp.java。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java.lang</a:t>
            </a:r>
            <a:r>
              <a:rPr lang="en-US" dirty="0" smtClean="0"/>
              <a:t>.*;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</a:t>
            </a:r>
            <a:r>
              <a:rPr lang="en-US" dirty="0" smtClean="0"/>
              <a:t>.*;</a:t>
            </a:r>
            <a:br>
              <a:rPr lang="en-US" dirty="0" smtClean="0"/>
            </a:br>
            <a:r>
              <a:rPr lang="en-US" dirty="0" smtClean="0"/>
              <a:t>　　public class </a:t>
            </a:r>
            <a:r>
              <a:rPr lang="en-US" dirty="0" err="1" smtClean="0"/>
              <a:t>StackApp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　　　public static void main(String </a:t>
            </a:r>
            <a:r>
              <a:rPr lang="en-US" dirty="0" err="1" smtClean="0"/>
              <a:t>args</a:t>
            </a:r>
            <a:r>
              <a:rPr lang="en-US" dirty="0" smtClean="0"/>
              <a:t>[]){</a:t>
            </a:r>
            <a:br>
              <a:rPr lang="en-US" dirty="0" smtClean="0"/>
            </a:br>
            <a:r>
              <a:rPr lang="en-US" dirty="0" smtClean="0"/>
              <a:t>　　　　Stack </a:t>
            </a:r>
            <a:r>
              <a:rPr lang="en-US" dirty="0" err="1" smtClean="0"/>
              <a:t>sta</a:t>
            </a:r>
            <a:r>
              <a:rPr lang="en-US" dirty="0" smtClean="0"/>
              <a:t>=new Stack();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sta.push</a:t>
            </a:r>
            <a:r>
              <a:rPr lang="en-US" dirty="0" smtClean="0"/>
              <a:t>("Apple");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sta.push</a:t>
            </a:r>
            <a:r>
              <a:rPr lang="en-US" dirty="0" smtClean="0"/>
              <a:t>("banana");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sta.push</a:t>
            </a:r>
            <a:r>
              <a:rPr lang="en-US" dirty="0" smtClean="0"/>
              <a:t>("Cherry");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压入的为字符串对象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sta.push</a:t>
            </a:r>
            <a:r>
              <a:rPr lang="en-US" dirty="0" smtClean="0"/>
              <a:t>(new Integer(2));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压入的为</a:t>
            </a:r>
            <a:r>
              <a:rPr lang="en-US" dirty="0" smtClean="0"/>
              <a:t>Integer</a:t>
            </a:r>
            <a:r>
              <a:rPr lang="zh-CN" altLang="en-US" dirty="0" smtClean="0"/>
              <a:t>的对象，值为</a:t>
            </a:r>
            <a:r>
              <a:rPr lang="en-US" altLang="zh-CN" dirty="0" smtClean="0"/>
              <a:t>2</a:t>
            </a:r>
            <a:br>
              <a:rPr lang="en-US" altLang="zh-CN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sta.push</a:t>
            </a:r>
            <a:r>
              <a:rPr lang="en-US" dirty="0" smtClean="0"/>
              <a:t>(new Float(3.5));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压入的为</a:t>
            </a:r>
            <a:r>
              <a:rPr lang="en-US" dirty="0" smtClean="0"/>
              <a:t>Float</a:t>
            </a:r>
            <a:r>
              <a:rPr lang="zh-CN" altLang="en-US" dirty="0" smtClean="0"/>
              <a:t>的对象，值为</a:t>
            </a:r>
            <a:r>
              <a:rPr lang="en-US" altLang="zh-CN" dirty="0" smtClean="0"/>
              <a:t>3.5</a:t>
            </a:r>
            <a:br>
              <a:rPr lang="en-US" altLang="zh-CN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stack is,"+</a:t>
            </a:r>
            <a:r>
              <a:rPr lang="en-US" dirty="0" err="1" smtClean="0"/>
              <a:t>sta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对应栈</a:t>
            </a:r>
            <a:r>
              <a:rPr lang="en-US" dirty="0" err="1" smtClean="0"/>
              <a:t>sta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top of stack is:"+</a:t>
            </a:r>
            <a:r>
              <a:rPr lang="en-US" dirty="0" err="1" smtClean="0"/>
              <a:t>sta.peek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对应栈顶元素，但不将此元素弹出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position of object Cherry is:"</a:t>
            </a:r>
            <a:br>
              <a:rPr lang="en-US" dirty="0" smtClean="0"/>
            </a:br>
            <a:r>
              <a:rPr lang="en-US" dirty="0" smtClean="0"/>
              <a:t>　　　　+</a:t>
            </a:r>
            <a:r>
              <a:rPr lang="en-US" dirty="0" err="1" smtClean="0"/>
              <a:t>sta.search</a:t>
            </a:r>
            <a:r>
              <a:rPr lang="en-US" dirty="0" smtClean="0"/>
              <a:t>("cherry"));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打印对象</a:t>
            </a:r>
            <a:r>
              <a:rPr lang="en-US" dirty="0" smtClean="0"/>
              <a:t>Cherry</a:t>
            </a:r>
            <a:r>
              <a:rPr lang="zh-CN" altLang="en-US" dirty="0" smtClean="0"/>
              <a:t>所处的位置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("Pop the element of the stack:");</a:t>
            </a:r>
            <a:br>
              <a:rPr lang="en-US" dirty="0" smtClean="0"/>
            </a:br>
            <a:r>
              <a:rPr lang="en-US" dirty="0" smtClean="0"/>
              <a:t>　　　　while(!</a:t>
            </a:r>
            <a:r>
              <a:rPr lang="en-US" dirty="0" err="1" smtClean="0"/>
              <a:t>sta.empty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(sta.pop()+" 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将栈中的元素依次弹出并打印。与第一次打印的</a:t>
            </a:r>
            <a:r>
              <a:rPr lang="en-US" dirty="0" err="1" smtClean="0"/>
              <a:t>sta</a:t>
            </a:r>
            <a:r>
              <a:rPr lang="zh-CN" altLang="en-US" dirty="0" smtClean="0"/>
              <a:t>的结果比较，可看出栈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zh-CN" altLang="en-US" dirty="0" smtClean="0"/>
              <a:t>先进后出的特点</a:t>
            </a:r>
            <a:br>
              <a:rPr lang="zh-CN" altLang="en-US" dirty="0" smtClean="0"/>
            </a:br>
            <a:r>
              <a:rPr lang="zh-CN" altLang="en-US" dirty="0" smtClean="0"/>
              <a:t>　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运行结果</a:t>
            </a:r>
            <a:r>
              <a:rPr lang="en-US" altLang="zh-CN" dirty="0" smtClean="0"/>
              <a:t>(</a:t>
            </a:r>
            <a:r>
              <a:rPr lang="zh-CN" altLang="en-US" dirty="0" smtClean="0"/>
              <a:t>略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8.7 </a:t>
            </a:r>
            <a:r>
              <a:rPr lang="zh-CN" altLang="en-US" dirty="0" smtClean="0"/>
              <a:t>哈希表类</a:t>
            </a:r>
            <a:r>
              <a:rPr lang="en-US" dirty="0" err="1" smtClean="0"/>
              <a:t>Hashtable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哈希表是一种重要的存储方式，也是一种常见的检索方法。其基本思想是将关系码的值作为自变量，通过一定的函数关系计算出对应的函数值，把这个数值解释为结点的存储地址，将结点存入计算得到存储地址所对应的存储单元。检索时采用检索关键码的方法。现在哈希表有一套完整的算法来进行插入、删除和解决冲突。在</a:t>
            </a:r>
            <a:r>
              <a:rPr lang="en-US" dirty="0" smtClean="0"/>
              <a:t>Java</a:t>
            </a:r>
            <a:r>
              <a:rPr lang="zh-CN" altLang="en-US" dirty="0" smtClean="0"/>
              <a:t>中哈希表用于存储对象，实现快速检索。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Java.util.Hashtable</a:t>
            </a:r>
            <a:r>
              <a:rPr lang="zh-CN" altLang="en-US" dirty="0" smtClean="0"/>
              <a:t>提供了种方法让用户使用哈希表，而不需要考虑其哈希表真正如何工作。</a:t>
            </a:r>
            <a:br>
              <a:rPr lang="zh-CN" altLang="en-US" dirty="0" smtClean="0"/>
            </a:br>
            <a:r>
              <a:rPr lang="zh-CN" altLang="en-US" dirty="0" smtClean="0"/>
              <a:t>　　哈希表类中提供了三种构造方法，分别是：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</a:t>
            </a:r>
            <a:r>
              <a:rPr lang="en-US" dirty="0" err="1" smtClean="0"/>
              <a:t>Hashtable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　　public </a:t>
            </a:r>
            <a:r>
              <a:rPr lang="en-US" dirty="0" err="1" smtClean="0"/>
              <a:t>Hashtable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initialcapacity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public </a:t>
            </a:r>
            <a:r>
              <a:rPr lang="en-US" dirty="0" err="1" smtClean="0"/>
              <a:t>Hashtable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initialCapacity,float</a:t>
            </a:r>
            <a:r>
              <a:rPr lang="en-US" dirty="0" smtClean="0"/>
              <a:t> </a:t>
            </a:r>
            <a:r>
              <a:rPr lang="en-US" dirty="0" err="1" smtClean="0"/>
              <a:t>loadFactor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参数</a:t>
            </a:r>
            <a:r>
              <a:rPr lang="en-US" dirty="0" err="1" smtClean="0"/>
              <a:t>initialCapacity</a:t>
            </a:r>
            <a:r>
              <a:rPr lang="zh-CN" altLang="en-US" dirty="0" smtClean="0"/>
              <a:t>是</a:t>
            </a:r>
            <a:r>
              <a:rPr lang="en-US" dirty="0" err="1" smtClean="0"/>
              <a:t>Hashtable</a:t>
            </a:r>
            <a:r>
              <a:rPr lang="zh-CN" altLang="en-US" dirty="0" smtClean="0"/>
              <a:t>的初始容量，它的值应大于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r>
              <a:rPr lang="en-US" dirty="0" err="1" smtClean="0"/>
              <a:t>loadFactor</a:t>
            </a:r>
            <a:r>
              <a:rPr lang="zh-CN" altLang="en-US" dirty="0" smtClean="0"/>
              <a:t>又称装载因子，是一个</a:t>
            </a:r>
            <a:r>
              <a:rPr lang="en-US" altLang="zh-CN" dirty="0" smtClean="0"/>
              <a:t>0.0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0.1</a:t>
            </a:r>
            <a:r>
              <a:rPr lang="zh-CN" altLang="en-US" dirty="0" smtClean="0"/>
              <a:t>之间的</a:t>
            </a:r>
            <a:r>
              <a:rPr lang="en-US" dirty="0" smtClean="0"/>
              <a:t>float</a:t>
            </a:r>
            <a:r>
              <a:rPr lang="zh-CN" altLang="en-US" dirty="0" smtClean="0"/>
              <a:t>型的浮点数。它是一个百分比，表明了哈希表何时需要扩充，例如，有一哈希表，容量为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，而装载因子为</a:t>
            </a:r>
            <a:r>
              <a:rPr lang="en-US" altLang="zh-CN" dirty="0" smtClean="0"/>
              <a:t>0.9</a:t>
            </a:r>
            <a:r>
              <a:rPr lang="zh-CN" altLang="en-US" dirty="0" smtClean="0"/>
              <a:t>，那么当哈希表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的容量已被使用时，此哈希表会自动扩充成一个更大的哈希表。如果用户不赋这些参数，系统会自动进行处理，而不需要用户操心。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Hashtable</a:t>
            </a:r>
            <a:r>
              <a:rPr lang="zh-CN" altLang="en-US" dirty="0" smtClean="0"/>
              <a:t>提供了基本的插入、检索等方法。</a:t>
            </a:r>
            <a:br>
              <a:rPr lang="zh-CN" altLang="en-US" dirty="0" smtClean="0"/>
            </a:br>
            <a:r>
              <a:rPr lang="zh-CN" altLang="en-US" dirty="0" smtClean="0"/>
              <a:t>　　■插入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void put(Object </a:t>
            </a:r>
            <a:r>
              <a:rPr lang="en-US" dirty="0" err="1" smtClean="0"/>
              <a:t>key,Object</a:t>
            </a:r>
            <a:r>
              <a:rPr lang="en-US" dirty="0" smtClean="0"/>
              <a:t> value)</a:t>
            </a:r>
            <a:br>
              <a:rPr lang="en-US" dirty="0" smtClean="0"/>
            </a:br>
            <a:r>
              <a:rPr lang="zh-CN" altLang="en-US" dirty="0" smtClean="0"/>
              <a:t>给对象</a:t>
            </a:r>
            <a:r>
              <a:rPr lang="en-US" dirty="0" smtClean="0"/>
              <a:t>value</a:t>
            </a:r>
            <a:r>
              <a:rPr lang="zh-CN" altLang="en-US" dirty="0" smtClean="0"/>
              <a:t>设定一关键字</a:t>
            </a:r>
            <a:r>
              <a:rPr lang="en-US" dirty="0" smtClean="0"/>
              <a:t>key,</a:t>
            </a:r>
            <a:r>
              <a:rPr lang="zh-CN" altLang="en-US" dirty="0" smtClean="0"/>
              <a:t>并将其加到</a:t>
            </a:r>
            <a:r>
              <a:rPr lang="en-US" dirty="0" err="1" smtClean="0"/>
              <a:t>Hashtable</a:t>
            </a:r>
            <a:r>
              <a:rPr lang="zh-CN" altLang="en-US" dirty="0" smtClean="0"/>
              <a:t>中。若此关键字已经存在，则将此关键字对应的旧对象更新为新的对象</a:t>
            </a:r>
            <a:r>
              <a:rPr lang="en-US" dirty="0" smtClean="0"/>
              <a:t>Value。</a:t>
            </a:r>
            <a:r>
              <a:rPr lang="zh-CN" altLang="en-US" dirty="0" smtClean="0"/>
              <a:t>这表明在哈希表中相同的关键字不可能对应不同的对象</a:t>
            </a:r>
            <a:r>
              <a:rPr lang="en-US" altLang="zh-CN" dirty="0" smtClean="0"/>
              <a:t>(</a:t>
            </a:r>
            <a:r>
              <a:rPr lang="zh-CN" altLang="en-US" dirty="0" smtClean="0"/>
              <a:t>从哈希表的基本思想来看，这也是显而易见的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　　■检索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Object get(Object key)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根据给定关键字</a:t>
            </a:r>
            <a:r>
              <a:rPr lang="en-US" dirty="0" smtClean="0"/>
              <a:t>key</a:t>
            </a:r>
            <a:r>
              <a:rPr lang="zh-CN" altLang="en-US" dirty="0" smtClean="0"/>
              <a:t>获取相对应的对象。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</a:t>
            </a:r>
            <a:r>
              <a:rPr lang="en-US" dirty="0" err="1" smtClean="0"/>
              <a:t>boolean</a:t>
            </a:r>
            <a:r>
              <a:rPr lang="en-US" dirty="0" smtClean="0"/>
              <a:t> </a:t>
            </a:r>
            <a:r>
              <a:rPr lang="en-US" dirty="0" err="1" smtClean="0"/>
              <a:t>containsKey</a:t>
            </a:r>
            <a:r>
              <a:rPr lang="en-US" dirty="0" smtClean="0"/>
              <a:t>(Object key)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判断哈希表中是否包含关键字</a:t>
            </a:r>
            <a:r>
              <a:rPr lang="en-US" dirty="0" smtClean="0"/>
              <a:t>key。</a:t>
            </a:r>
            <a:br>
              <a:rPr lang="en-US" dirty="0" smtClean="0"/>
            </a:br>
            <a:r>
              <a:rPr lang="en-US" dirty="0" smtClean="0"/>
              <a:t>　　public synchronized </a:t>
            </a:r>
            <a:r>
              <a:rPr lang="en-US" dirty="0" err="1" smtClean="0"/>
              <a:t>boolean</a:t>
            </a:r>
            <a:r>
              <a:rPr lang="en-US" dirty="0" smtClean="0"/>
              <a:t> contains(Object value)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判断</a:t>
            </a:r>
            <a:r>
              <a:rPr lang="en-US" dirty="0" smtClean="0"/>
              <a:t>value</a:t>
            </a:r>
            <a:r>
              <a:rPr lang="zh-CN" altLang="en-US" dirty="0" smtClean="0"/>
              <a:t>是否是哈希表中的一个元素。</a:t>
            </a:r>
            <a:br>
              <a:rPr lang="zh-CN" altLang="en-US" dirty="0" smtClean="0"/>
            </a:br>
            <a:r>
              <a:rPr lang="zh-CN" altLang="en-US" dirty="0" smtClean="0"/>
              <a:t>　　■删除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object remove(object key)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从哈希表中删除关键字</a:t>
            </a:r>
            <a:r>
              <a:rPr lang="en-US" dirty="0" smtClean="0"/>
              <a:t>key</a:t>
            </a:r>
            <a:r>
              <a:rPr lang="zh-CN" altLang="en-US" dirty="0" smtClean="0"/>
              <a:t>所对应的对象。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void clear()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清除哈希表</a:t>
            </a:r>
            <a:br>
              <a:rPr lang="zh-CN" altLang="en-US" dirty="0" smtClean="0"/>
            </a:br>
            <a:r>
              <a:rPr lang="zh-CN" altLang="en-US" dirty="0" smtClean="0"/>
              <a:t>　　另外，</a:t>
            </a:r>
            <a:r>
              <a:rPr lang="en-US" dirty="0" err="1" smtClean="0"/>
              <a:t>Hashtalbe</a:t>
            </a:r>
            <a:r>
              <a:rPr lang="zh-CN" altLang="en-US" dirty="0" smtClean="0"/>
              <a:t>还提供方法获取相对应的枚举集合：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Enumeration keys()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返回关键字对应的枚举对象。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synchronized Enumeration elements()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返回元素对应的枚举对象。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8.5 </a:t>
            </a:r>
            <a:r>
              <a:rPr lang="en-US" dirty="0" smtClean="0"/>
              <a:t>Hashtable.java</a:t>
            </a:r>
            <a:r>
              <a:rPr lang="zh-CN" altLang="en-US" dirty="0" smtClean="0"/>
              <a:t>给出了使用</a:t>
            </a:r>
            <a:r>
              <a:rPr lang="en-US" dirty="0" err="1" smtClean="0"/>
              <a:t>Hashtable</a:t>
            </a:r>
            <a:r>
              <a:rPr lang="zh-CN" altLang="en-US" dirty="0" smtClean="0"/>
              <a:t>的例子。</a:t>
            </a:r>
            <a:br>
              <a:rPr lang="zh-CN" altLang="en-US" dirty="0" smtClean="0"/>
            </a:br>
            <a:r>
              <a:rPr lang="zh-CN" altLang="en-US" dirty="0" smtClean="0"/>
              <a:t>　　例</a:t>
            </a:r>
            <a:r>
              <a:rPr lang="en-US" altLang="zh-CN" dirty="0" smtClean="0"/>
              <a:t>8.5 </a:t>
            </a:r>
            <a:r>
              <a:rPr lang="en-US" dirty="0" smtClean="0"/>
              <a:t>Hashtalbe.java。</a:t>
            </a:r>
            <a:br>
              <a:rPr lang="en-US" dirty="0" smtClean="0"/>
            </a:br>
            <a:r>
              <a:rPr lang="en-US" dirty="0" smtClean="0"/>
              <a:t>　　//import </a:t>
            </a:r>
            <a:r>
              <a:rPr lang="en-US" dirty="0" err="1" smtClean="0"/>
              <a:t>java.lang</a:t>
            </a:r>
            <a:r>
              <a:rPr lang="en-US" dirty="0" smtClean="0"/>
              <a:t>.*;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java.util.Hashtable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java.util.Enumeration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public class </a:t>
            </a:r>
            <a:r>
              <a:rPr lang="en-US" dirty="0" err="1" smtClean="0"/>
              <a:t>HashApp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　　　public static void main(String </a:t>
            </a:r>
            <a:r>
              <a:rPr lang="en-US" dirty="0" err="1" smtClean="0"/>
              <a:t>args</a:t>
            </a:r>
            <a:r>
              <a:rPr lang="en-US" dirty="0" smtClean="0"/>
              <a:t>[]){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Hashtable</a:t>
            </a:r>
            <a:r>
              <a:rPr lang="en-US" dirty="0" smtClean="0"/>
              <a:t> hash=new </a:t>
            </a:r>
            <a:r>
              <a:rPr lang="en-US" dirty="0" err="1" smtClean="0"/>
              <a:t>Hashtable</a:t>
            </a:r>
            <a:r>
              <a:rPr lang="en-US" dirty="0" smtClean="0"/>
              <a:t>(2,(float)0.8);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创建了一个哈希表的对象</a:t>
            </a:r>
            <a:r>
              <a:rPr lang="en-US" dirty="0" smtClean="0"/>
              <a:t>hash，</a:t>
            </a:r>
            <a:r>
              <a:rPr lang="zh-CN" altLang="en-US" dirty="0" smtClean="0"/>
              <a:t>初始容量为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，装载因子为</a:t>
            </a:r>
            <a:r>
              <a:rPr lang="en-US" altLang="zh-CN" dirty="0" smtClean="0"/>
              <a:t>0.8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hash.put</a:t>
            </a:r>
            <a:r>
              <a:rPr lang="en-US" dirty="0" smtClean="0"/>
              <a:t>("</a:t>
            </a:r>
            <a:r>
              <a:rPr lang="en-US" dirty="0" err="1" smtClean="0"/>
              <a:t>Jiangsu","Nanjing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将字符串对象</a:t>
            </a:r>
            <a:r>
              <a:rPr lang="en-US" altLang="zh-CN" dirty="0" smtClean="0"/>
              <a:t>"</a:t>
            </a:r>
            <a:r>
              <a:rPr lang="en-US" dirty="0" smtClean="0"/>
              <a:t>Jiangsu"</a:t>
            </a:r>
            <a:r>
              <a:rPr lang="zh-CN" altLang="en-US" dirty="0" smtClean="0"/>
              <a:t>给定一关键字</a:t>
            </a:r>
            <a:r>
              <a:rPr lang="en-US" altLang="zh-CN" dirty="0" smtClean="0"/>
              <a:t>"</a:t>
            </a:r>
            <a:r>
              <a:rPr lang="en-US" dirty="0" smtClean="0"/>
              <a:t>Nanjing",</a:t>
            </a:r>
            <a:r>
              <a:rPr lang="zh-CN" altLang="en-US" dirty="0" smtClean="0"/>
              <a:t>并将它加入</a:t>
            </a:r>
            <a:r>
              <a:rPr lang="en-US" dirty="0" smtClean="0"/>
              <a:t>hash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hash.put</a:t>
            </a:r>
            <a:r>
              <a:rPr lang="en-US" dirty="0" smtClean="0"/>
              <a:t>("</a:t>
            </a:r>
            <a:r>
              <a:rPr lang="en-US" dirty="0" err="1" smtClean="0"/>
              <a:t>Beijing","Beijing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hash.put</a:t>
            </a:r>
            <a:r>
              <a:rPr lang="en-US" dirty="0" smtClean="0"/>
              <a:t>("</a:t>
            </a:r>
            <a:r>
              <a:rPr lang="en-US" dirty="0" err="1" smtClean="0"/>
              <a:t>Zhejiang","Hangzhou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</a:t>
            </a:r>
            <a:r>
              <a:rPr lang="en-US" dirty="0" err="1" smtClean="0"/>
              <a:t>hashtable</a:t>
            </a:r>
            <a:r>
              <a:rPr lang="en-US" dirty="0" smtClean="0"/>
              <a:t> hash1 is: "+hash);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size of this hash table is "+</a:t>
            </a:r>
            <a:r>
              <a:rPr lang="en-US" dirty="0" err="1" smtClean="0"/>
              <a:t>hash.size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打印</a:t>
            </a:r>
            <a:r>
              <a:rPr lang="en-US" dirty="0" smtClean="0"/>
              <a:t>hash</a:t>
            </a:r>
            <a:r>
              <a:rPr lang="zh-CN" altLang="en-US" dirty="0" smtClean="0"/>
              <a:t>的内容和大小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Enumeration enum1=</a:t>
            </a:r>
            <a:r>
              <a:rPr lang="en-US" dirty="0" err="1" smtClean="0"/>
              <a:t>hash.elements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("The element of hash is: ");</a:t>
            </a:r>
            <a:br>
              <a:rPr lang="en-US" dirty="0" smtClean="0"/>
            </a:br>
            <a:r>
              <a:rPr lang="en-US" dirty="0" smtClean="0"/>
              <a:t>　　　　while(enum1.hasMoreElements())</a:t>
            </a:r>
            <a:br>
              <a:rPr lang="en-US" dirty="0" smtClean="0"/>
            </a:br>
            <a:r>
              <a:rPr lang="en-US" dirty="0" smtClean="0"/>
              <a:t>　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(enum1.nextElement()+" 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依次打印</a:t>
            </a:r>
            <a:r>
              <a:rPr lang="en-US" dirty="0" smtClean="0"/>
              <a:t>hash</a:t>
            </a:r>
            <a:r>
              <a:rPr lang="zh-CN" altLang="en-US" dirty="0" smtClean="0"/>
              <a:t>中的内容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if(</a:t>
            </a:r>
            <a:r>
              <a:rPr lang="en-US" dirty="0" err="1" smtClean="0"/>
              <a:t>hash.containsKey</a:t>
            </a:r>
            <a:r>
              <a:rPr lang="en-US" dirty="0" smtClean="0"/>
              <a:t>("Jiangsu"))</a:t>
            </a:r>
            <a:br>
              <a:rPr lang="en-US" dirty="0" smtClean="0"/>
            </a:br>
            <a:r>
              <a:rPr lang="en-US" dirty="0" smtClean="0"/>
              <a:t>　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</a:t>
            </a:r>
            <a:r>
              <a:rPr lang="en-US" dirty="0" err="1" smtClean="0"/>
              <a:t>capatial</a:t>
            </a:r>
            <a:r>
              <a:rPr lang="en-US" dirty="0" smtClean="0"/>
              <a:t> of Jiangsu is "+</a:t>
            </a:r>
            <a:r>
              <a:rPr lang="en-US" dirty="0" err="1" smtClean="0"/>
              <a:t>hash.get</a:t>
            </a:r>
            <a:r>
              <a:rPr lang="en-US" dirty="0" smtClean="0"/>
              <a:t>("Jiangsu"));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hash.remove</a:t>
            </a:r>
            <a:r>
              <a:rPr lang="en-US" dirty="0" smtClean="0"/>
              <a:t>("Beijing");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删除关键字</a:t>
            </a:r>
            <a:r>
              <a:rPr lang="en-US" dirty="0" smtClean="0"/>
              <a:t>Beijing</a:t>
            </a:r>
            <a:r>
              <a:rPr lang="zh-CN" altLang="en-US" dirty="0" smtClean="0"/>
              <a:t>对应对象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</a:t>
            </a:r>
            <a:r>
              <a:rPr lang="en-US" dirty="0" err="1" smtClean="0"/>
              <a:t>hashtable</a:t>
            </a:r>
            <a:r>
              <a:rPr lang="en-US" dirty="0" smtClean="0"/>
              <a:t> hash2 is: "+hash);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size of this hash table is "+</a:t>
            </a:r>
            <a:r>
              <a:rPr lang="en-US" dirty="0" err="1" smtClean="0"/>
              <a:t>hash.size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　　　}</a:t>
            </a:r>
            <a:br>
              <a:rPr lang="en-US" dirty="0" smtClean="0"/>
            </a:br>
            <a:r>
              <a:rPr lang="en-US" dirty="0" smtClean="0"/>
              <a:t>　　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运行结果：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The </a:t>
            </a:r>
            <a:r>
              <a:rPr lang="en-US" dirty="0" err="1" smtClean="0"/>
              <a:t>hashtable</a:t>
            </a:r>
            <a:r>
              <a:rPr lang="en-US" dirty="0" smtClean="0"/>
              <a:t> hash1 is: {Beijing=Beijing, Zhejiang=Hangzhou, Jiangsu=Nanjing}</a:t>
            </a:r>
            <a:br>
              <a:rPr lang="en-US" dirty="0" smtClean="0"/>
            </a:br>
            <a:r>
              <a:rPr lang="en-US" dirty="0" smtClean="0"/>
              <a:t>　　The size of this hash table is 3</a:t>
            </a:r>
            <a:br>
              <a:rPr lang="en-US" dirty="0" smtClean="0"/>
            </a:br>
            <a:r>
              <a:rPr lang="en-US" dirty="0" smtClean="0"/>
              <a:t>　　The element of hash is: Beijing Hangzhou Nanjing</a:t>
            </a:r>
            <a:br>
              <a:rPr lang="en-US" dirty="0" smtClean="0"/>
            </a:br>
            <a:r>
              <a:rPr lang="en-US" dirty="0" smtClean="0"/>
              <a:t>　　The </a:t>
            </a:r>
            <a:r>
              <a:rPr lang="en-US" dirty="0" err="1" smtClean="0"/>
              <a:t>capatial</a:t>
            </a:r>
            <a:r>
              <a:rPr lang="en-US" dirty="0" smtClean="0"/>
              <a:t> of Jiangsu is Nanjing</a:t>
            </a:r>
            <a:br>
              <a:rPr lang="en-US" dirty="0" smtClean="0"/>
            </a:br>
            <a:r>
              <a:rPr lang="en-US" dirty="0" smtClean="0"/>
              <a:t>　　The </a:t>
            </a:r>
            <a:r>
              <a:rPr lang="en-US" dirty="0" err="1" smtClean="0"/>
              <a:t>hashtable</a:t>
            </a:r>
            <a:r>
              <a:rPr lang="en-US" dirty="0" smtClean="0"/>
              <a:t> hash2 is: {Zhejiang=Hangzhou, Jiangsu=Nanjing}</a:t>
            </a:r>
            <a:br>
              <a:rPr lang="en-US" dirty="0" smtClean="0"/>
            </a:br>
            <a:r>
              <a:rPr lang="en-US" dirty="0" smtClean="0"/>
              <a:t>　　The size of this hash table is 2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en-US" dirty="0" err="1" smtClean="0"/>
              <a:t>Hashtable</a:t>
            </a:r>
            <a:r>
              <a:rPr lang="zh-CN" altLang="en-US" dirty="0" smtClean="0"/>
              <a:t>是</a:t>
            </a:r>
            <a:r>
              <a:rPr lang="en-US" dirty="0" smtClean="0"/>
              <a:t>Dictionary(</a:t>
            </a:r>
            <a:r>
              <a:rPr lang="zh-CN" altLang="en-US" dirty="0" smtClean="0"/>
              <a:t>字典</a:t>
            </a:r>
            <a:r>
              <a:rPr lang="en-US" altLang="zh-CN" dirty="0" smtClean="0"/>
              <a:t>)</a:t>
            </a:r>
            <a:r>
              <a:rPr lang="zh-CN" altLang="en-US" dirty="0" smtClean="0"/>
              <a:t>类的子类。在字典类中就把关键字对应到数据值。字典类是一个抽象类。在</a:t>
            </a:r>
            <a:r>
              <a:rPr lang="en-US" dirty="0" err="1" smtClean="0"/>
              <a:t>java.util</a:t>
            </a:r>
            <a:r>
              <a:rPr lang="zh-CN" altLang="en-US" dirty="0" smtClean="0"/>
              <a:t>中还有一个类</a:t>
            </a:r>
            <a:r>
              <a:rPr lang="en-US" dirty="0" smtClean="0"/>
              <a:t>Properties，</a:t>
            </a:r>
            <a:r>
              <a:rPr lang="zh-CN" altLang="en-US" dirty="0" smtClean="0"/>
              <a:t>它是</a:t>
            </a:r>
            <a:r>
              <a:rPr lang="en-US" dirty="0" err="1" smtClean="0"/>
              <a:t>Hashtable</a:t>
            </a:r>
            <a:r>
              <a:rPr lang="zh-CN" altLang="en-US" dirty="0" smtClean="0"/>
              <a:t>的子类。用它可以进行与对象属性相关的操作。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8.8 </a:t>
            </a:r>
            <a:r>
              <a:rPr lang="zh-CN" altLang="en-US" dirty="0" smtClean="0"/>
              <a:t>位集合类</a:t>
            </a:r>
            <a:r>
              <a:rPr lang="en-US" dirty="0" err="1" smtClean="0"/>
              <a:t>BitSet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位集合类中封装了有关一组二进制数据的操作。</a:t>
            </a:r>
            <a:br>
              <a:rPr lang="zh-CN" altLang="en-US" dirty="0" smtClean="0"/>
            </a:br>
            <a:r>
              <a:rPr lang="zh-CN" altLang="en-US" dirty="0" smtClean="0"/>
              <a:t>　　我们先来看一下例</a:t>
            </a:r>
            <a:r>
              <a:rPr lang="en-US" altLang="zh-CN" dirty="0" smtClean="0"/>
              <a:t>8.6 </a:t>
            </a:r>
            <a:r>
              <a:rPr lang="en-US" dirty="0" smtClean="0"/>
              <a:t>BitSetApp.java。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例</a:t>
            </a:r>
            <a:r>
              <a:rPr lang="en-US" altLang="zh-CN" dirty="0" smtClean="0"/>
              <a:t>8.6 </a:t>
            </a:r>
            <a:r>
              <a:rPr lang="en-US" dirty="0" smtClean="0"/>
              <a:t>BitSetApp.java</a:t>
            </a:r>
            <a:br>
              <a:rPr lang="en-US" dirty="0" smtClean="0"/>
            </a:br>
            <a:r>
              <a:rPr lang="en-US" dirty="0" smtClean="0"/>
              <a:t>　　//import </a:t>
            </a:r>
            <a:r>
              <a:rPr lang="en-US" dirty="0" err="1" smtClean="0"/>
              <a:t>java.lang</a:t>
            </a:r>
            <a:r>
              <a:rPr lang="en-US" dirty="0" smtClean="0"/>
              <a:t>.*;</a:t>
            </a:r>
            <a:br>
              <a:rPr lang="en-US" dirty="0" smtClean="0"/>
            </a:br>
            <a:r>
              <a:rPr lang="en-US" dirty="0" smtClean="0"/>
              <a:t>　　import </a:t>
            </a:r>
            <a:r>
              <a:rPr lang="en-US" dirty="0" err="1" smtClean="0"/>
              <a:t>java.util.BitSet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　　public class </a:t>
            </a:r>
            <a:r>
              <a:rPr lang="en-US" dirty="0" err="1" smtClean="0"/>
              <a:t>BitSetApp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　　　private static </a:t>
            </a:r>
            <a:r>
              <a:rPr lang="en-US" dirty="0" err="1" smtClean="0"/>
              <a:t>int</a:t>
            </a:r>
            <a:r>
              <a:rPr lang="en-US" dirty="0" smtClean="0"/>
              <a:t> n=5;</a:t>
            </a:r>
            <a:br>
              <a:rPr lang="en-US" dirty="0" smtClean="0"/>
            </a:br>
            <a:r>
              <a:rPr lang="en-US" dirty="0" smtClean="0"/>
              <a:t>　　　public static void main(String[] </a:t>
            </a:r>
            <a:r>
              <a:rPr lang="en-US" dirty="0" err="1" smtClean="0"/>
              <a:t>args</a:t>
            </a:r>
            <a:r>
              <a:rPr lang="en-US" dirty="0" smtClean="0"/>
              <a:t>){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BitSet</a:t>
            </a:r>
            <a:r>
              <a:rPr lang="en-US" dirty="0" smtClean="0"/>
              <a:t> set1=new </a:t>
            </a:r>
            <a:r>
              <a:rPr lang="en-US" dirty="0" err="1" smtClean="0"/>
              <a:t>BitSet</a:t>
            </a:r>
            <a:r>
              <a:rPr lang="en-US" dirty="0" smtClean="0"/>
              <a:t>(n);</a:t>
            </a:r>
            <a:br>
              <a:rPr lang="en-US" dirty="0" smtClean="0"/>
            </a:br>
            <a:r>
              <a:rPr lang="en-US" dirty="0" smtClean="0"/>
              <a:t>　　　　for(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</a:t>
            </a:r>
            <a:r>
              <a:rPr lang="en-US" dirty="0" smtClean="0"/>
              <a:t>=0;i&lt;</a:t>
            </a:r>
            <a:r>
              <a:rPr lang="en-US" dirty="0" err="1" smtClean="0"/>
              <a:t>n;i</a:t>
            </a:r>
            <a:r>
              <a:rPr lang="en-US" dirty="0" smtClean="0"/>
              <a:t>++) set1.set(</a:t>
            </a:r>
            <a:r>
              <a:rPr lang="en-US" dirty="0" err="1" smtClean="0"/>
              <a:t>i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将</a:t>
            </a:r>
            <a:r>
              <a:rPr lang="en-US" dirty="0" smtClean="0"/>
              <a:t>set1</a:t>
            </a:r>
            <a:r>
              <a:rPr lang="zh-CN" altLang="en-US" dirty="0" smtClean="0"/>
              <a:t>的各位赋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，即各位均为</a:t>
            </a:r>
            <a:r>
              <a:rPr lang="en-US" dirty="0" smtClean="0"/>
              <a:t>true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BitSet</a:t>
            </a:r>
            <a:r>
              <a:rPr lang="en-US" dirty="0" smtClean="0"/>
              <a:t> set2= new </a:t>
            </a:r>
            <a:r>
              <a:rPr lang="en-US" dirty="0" err="1" smtClean="0"/>
              <a:t>BitSet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set2=(</a:t>
            </a:r>
            <a:r>
              <a:rPr lang="en-US" dirty="0" err="1" smtClean="0"/>
              <a:t>BitSet</a:t>
            </a:r>
            <a:r>
              <a:rPr lang="en-US" dirty="0" smtClean="0"/>
              <a:t>)set1.clone();</a:t>
            </a:r>
            <a:br>
              <a:rPr lang="en-US" dirty="0" smtClean="0"/>
            </a:br>
            <a:r>
              <a:rPr lang="en-US" dirty="0" smtClean="0"/>
              <a:t>　　　　//set2</a:t>
            </a:r>
            <a:r>
              <a:rPr lang="zh-CN" altLang="en-US" dirty="0" smtClean="0"/>
              <a:t>为</a:t>
            </a:r>
            <a:r>
              <a:rPr lang="en-US" dirty="0" smtClean="0"/>
              <a:t>set1</a:t>
            </a:r>
            <a:r>
              <a:rPr lang="zh-CN" altLang="en-US" dirty="0" smtClean="0"/>
              <a:t>的拷贝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set1.clear(0);</a:t>
            </a:r>
            <a:br>
              <a:rPr lang="en-US" dirty="0" smtClean="0"/>
            </a:br>
            <a:r>
              <a:rPr lang="en-US" dirty="0" smtClean="0"/>
              <a:t>　　　　set2.clear(2);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将</a:t>
            </a:r>
            <a:r>
              <a:rPr lang="en-US" dirty="0" smtClean="0"/>
              <a:t>set1</a:t>
            </a:r>
            <a:r>
              <a:rPr lang="zh-CN" altLang="en-US" dirty="0" smtClean="0"/>
              <a:t>的第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位</a:t>
            </a:r>
            <a:r>
              <a:rPr lang="en-US" dirty="0" smtClean="0"/>
              <a:t>set2</a:t>
            </a:r>
            <a:r>
              <a:rPr lang="zh-CN" altLang="en-US" dirty="0" smtClean="0"/>
              <a:t>的第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位清零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set1 is: "+set1);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直接将</a:t>
            </a:r>
            <a:r>
              <a:rPr lang="en-US" dirty="0" smtClean="0"/>
              <a:t>set1</a:t>
            </a:r>
            <a:r>
              <a:rPr lang="zh-CN" altLang="en-US" dirty="0" smtClean="0"/>
              <a:t>转换成字符串输出，输出的内容是</a:t>
            </a:r>
            <a:r>
              <a:rPr lang="en-US" dirty="0" smtClean="0"/>
              <a:t>set1</a:t>
            </a:r>
            <a:r>
              <a:rPr lang="zh-CN" altLang="en-US" dirty="0" smtClean="0"/>
              <a:t>中值</a:t>
            </a:r>
            <a:r>
              <a:rPr lang="en-US" dirty="0" smtClean="0"/>
              <a:t>true</a:t>
            </a:r>
            <a:r>
              <a:rPr lang="zh-CN" altLang="en-US" dirty="0" smtClean="0"/>
              <a:t>所处的位置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zh-CN" altLang="en-US" dirty="0" smtClean="0"/>
              <a:t>打印结果为</a:t>
            </a:r>
            <a:r>
              <a:rPr lang="en-US" dirty="0" smtClean="0"/>
              <a:t>The set1 is:{1,2,3,4}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("The hash code of set2 is: "+set2.hashCode());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打印</a:t>
            </a:r>
            <a:r>
              <a:rPr lang="en-US" dirty="0" smtClean="0"/>
              <a:t>set2</a:t>
            </a:r>
            <a:r>
              <a:rPr lang="zh-CN" altLang="en-US" dirty="0" smtClean="0"/>
              <a:t>的</a:t>
            </a:r>
            <a:r>
              <a:rPr lang="en-US" dirty="0" err="1" smtClean="0"/>
              <a:t>hashCode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printbit</a:t>
            </a:r>
            <a:r>
              <a:rPr lang="en-US" dirty="0" smtClean="0"/>
              <a:t>("set1",set1);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printbit</a:t>
            </a:r>
            <a:r>
              <a:rPr lang="en-US" dirty="0" smtClean="0"/>
              <a:t>("set2",set2);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调用打印程序</a:t>
            </a:r>
            <a:r>
              <a:rPr lang="en-US" dirty="0" err="1" smtClean="0"/>
              <a:t>printbit</a:t>
            </a:r>
            <a:r>
              <a:rPr lang="en-US" dirty="0" smtClean="0"/>
              <a:t>(),</a:t>
            </a:r>
            <a:r>
              <a:rPr lang="zh-CN" altLang="en-US" dirty="0" smtClean="0"/>
              <a:t>打印对象中的每一个元素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//</a:t>
            </a:r>
            <a:r>
              <a:rPr lang="zh-CN" altLang="en-US" dirty="0" smtClean="0"/>
              <a:t>打印</a:t>
            </a:r>
            <a:r>
              <a:rPr lang="en-US" dirty="0" smtClean="0"/>
              <a:t>set1</a:t>
            </a:r>
            <a:r>
              <a:rPr lang="zh-CN" altLang="en-US" dirty="0" smtClean="0"/>
              <a:t>的结果为</a:t>
            </a:r>
            <a:r>
              <a:rPr lang="en-US" dirty="0" smtClean="0"/>
              <a:t>The bit set1 is: false true </a:t>
            </a:r>
            <a:r>
              <a:rPr lang="en-US" dirty="0" err="1" smtClean="0"/>
              <a:t>true</a:t>
            </a:r>
            <a:r>
              <a:rPr lang="en-US" dirty="0" smtClean="0"/>
              <a:t> </a:t>
            </a:r>
            <a:r>
              <a:rPr lang="en-US" dirty="0" err="1" smtClean="0"/>
              <a:t>true</a:t>
            </a:r>
            <a:r>
              <a:rPr lang="en-US" dirty="0" smtClean="0"/>
              <a:t> </a:t>
            </a:r>
            <a:r>
              <a:rPr lang="en-US" dirty="0" err="1" smtClean="0"/>
              <a:t>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　　set1.and(set2);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printbit</a:t>
            </a:r>
            <a:r>
              <a:rPr lang="en-US" dirty="0" smtClean="0"/>
              <a:t>("set1 and set2",set1);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完成</a:t>
            </a:r>
            <a:r>
              <a:rPr lang="en-US" dirty="0" smtClean="0"/>
              <a:t>set1 and set2,</a:t>
            </a:r>
            <a:r>
              <a:rPr lang="zh-CN" altLang="en-US" dirty="0" smtClean="0"/>
              <a:t>并打印结果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set1.or(set2);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printbit</a:t>
            </a:r>
            <a:r>
              <a:rPr lang="en-US" dirty="0" smtClean="0"/>
              <a:t>("set1 or set2",set1);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完成</a:t>
            </a:r>
            <a:r>
              <a:rPr lang="en-US" dirty="0" smtClean="0"/>
              <a:t>set1 or set2,</a:t>
            </a:r>
            <a:r>
              <a:rPr lang="zh-CN" altLang="en-US" dirty="0" smtClean="0"/>
              <a:t>并打印结果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set1.xor(set2);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printbit</a:t>
            </a:r>
            <a:r>
              <a:rPr lang="en-US" dirty="0" smtClean="0"/>
              <a:t>("set1 </a:t>
            </a:r>
            <a:r>
              <a:rPr lang="en-US" dirty="0" err="1" smtClean="0"/>
              <a:t>xor</a:t>
            </a:r>
            <a:r>
              <a:rPr lang="en-US" dirty="0" smtClean="0"/>
              <a:t> set2",set1);</a:t>
            </a:r>
            <a:br>
              <a:rPr lang="en-US" dirty="0" smtClean="0"/>
            </a:br>
            <a:r>
              <a:rPr lang="en-US" dirty="0" smtClean="0"/>
              <a:t>　　　　//</a:t>
            </a:r>
            <a:r>
              <a:rPr lang="zh-CN" altLang="en-US" dirty="0" smtClean="0"/>
              <a:t>完成</a:t>
            </a:r>
            <a:r>
              <a:rPr lang="en-US" dirty="0" smtClean="0"/>
              <a:t>set1 </a:t>
            </a:r>
            <a:r>
              <a:rPr lang="en-US" dirty="0" err="1" smtClean="0"/>
              <a:t>xor</a:t>
            </a:r>
            <a:r>
              <a:rPr lang="en-US" dirty="0" smtClean="0"/>
              <a:t> set2,</a:t>
            </a:r>
            <a:r>
              <a:rPr lang="zh-CN" altLang="en-US" dirty="0" smtClean="0"/>
              <a:t>并打印结果</a:t>
            </a:r>
            <a:br>
              <a:rPr lang="zh-CN" altLang="en-US" dirty="0" smtClean="0"/>
            </a:br>
            <a:r>
              <a:rPr lang="zh-CN" altLang="en-US" dirty="0" smtClean="0"/>
              <a:t>　　　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zh-CN" altLang="en-US" dirty="0" smtClean="0"/>
              <a:t>　　　</a:t>
            </a:r>
            <a:r>
              <a:rPr lang="en-US" altLang="zh-CN" dirty="0" smtClean="0"/>
              <a:t>//</a:t>
            </a:r>
            <a:r>
              <a:rPr lang="zh-CN" altLang="en-US" dirty="0" smtClean="0"/>
              <a:t>打印</a:t>
            </a:r>
            <a:r>
              <a:rPr lang="en-US" dirty="0" err="1" smtClean="0"/>
              <a:t>BitSet</a:t>
            </a:r>
            <a:r>
              <a:rPr lang="zh-CN" altLang="en-US" dirty="0" smtClean="0"/>
              <a:t>对象中的内容</a:t>
            </a:r>
            <a:br>
              <a:rPr lang="zh-CN" altLang="en-US" dirty="0" smtClean="0"/>
            </a:br>
            <a:r>
              <a:rPr lang="zh-CN" altLang="en-US" dirty="0" smtClean="0"/>
              <a:t>　　　</a:t>
            </a:r>
            <a:r>
              <a:rPr lang="en-US" dirty="0" smtClean="0"/>
              <a:t>public static void </a:t>
            </a:r>
            <a:r>
              <a:rPr lang="en-US" dirty="0" err="1" smtClean="0"/>
              <a:t>printbit</a:t>
            </a:r>
            <a:r>
              <a:rPr lang="en-US" dirty="0" smtClean="0"/>
              <a:t>(String </a:t>
            </a:r>
            <a:r>
              <a:rPr lang="en-US" dirty="0" err="1" smtClean="0"/>
              <a:t>name,BitSet</a:t>
            </a:r>
            <a:r>
              <a:rPr lang="en-US" dirty="0" smtClean="0"/>
              <a:t> set){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("The bit "+name+" is: ");</a:t>
            </a:r>
            <a:br>
              <a:rPr lang="en-US" dirty="0" smtClean="0"/>
            </a:br>
            <a:r>
              <a:rPr lang="en-US" dirty="0" smtClean="0"/>
              <a:t>　　　　for(</a:t>
            </a:r>
            <a:r>
              <a:rPr lang="en-US" dirty="0" err="1" smtClean="0"/>
              <a:t>int</a:t>
            </a:r>
            <a:r>
              <a:rPr lang="en-US" dirty="0" smtClean="0"/>
              <a:t> </a:t>
            </a:r>
            <a:r>
              <a:rPr lang="en-US" dirty="0" err="1" smtClean="0"/>
              <a:t>i</a:t>
            </a:r>
            <a:r>
              <a:rPr lang="en-US" dirty="0" smtClean="0"/>
              <a:t>=0;i&lt;</a:t>
            </a:r>
            <a:r>
              <a:rPr lang="en-US" dirty="0" err="1" smtClean="0"/>
              <a:t>n;i</a:t>
            </a:r>
            <a:r>
              <a:rPr lang="en-US" dirty="0" smtClean="0"/>
              <a:t>++)</a:t>
            </a:r>
            <a:br>
              <a:rPr lang="en-US" dirty="0" smtClean="0"/>
            </a:br>
            <a:r>
              <a:rPr lang="en-US" dirty="0" smtClean="0"/>
              <a:t>　　　　　</a:t>
            </a:r>
            <a:r>
              <a:rPr lang="en-US" dirty="0" err="1" smtClean="0"/>
              <a:t>System.out.print</a:t>
            </a:r>
            <a:r>
              <a:rPr lang="en-US" dirty="0" smtClean="0"/>
              <a:t>(</a:t>
            </a:r>
            <a:r>
              <a:rPr lang="en-US" dirty="0" err="1" smtClean="0"/>
              <a:t>set.get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)+" ");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}</a:t>
            </a:r>
            <a:br>
              <a:rPr lang="en-US" dirty="0" smtClean="0"/>
            </a:br>
            <a:r>
              <a:rPr lang="en-US" dirty="0" smtClean="0"/>
              <a:t>　　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运行结果：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The set1 is: {1, 2, 3, 4}</a:t>
            </a:r>
            <a:br>
              <a:rPr lang="en-US" dirty="0" smtClean="0"/>
            </a:br>
            <a:r>
              <a:rPr lang="en-US" dirty="0" smtClean="0"/>
              <a:t>　　The hash code of set2 is: 1225</a:t>
            </a:r>
            <a:br>
              <a:rPr lang="en-US" dirty="0" smtClean="0"/>
            </a:br>
            <a:r>
              <a:rPr lang="en-US" dirty="0" smtClean="0"/>
              <a:t>　　The bit set1 is: false true </a:t>
            </a:r>
            <a:r>
              <a:rPr lang="en-US" dirty="0" err="1" smtClean="0"/>
              <a:t>true</a:t>
            </a:r>
            <a:r>
              <a:rPr lang="en-US" dirty="0" smtClean="0"/>
              <a:t> </a:t>
            </a:r>
            <a:r>
              <a:rPr lang="en-US" dirty="0" err="1" smtClean="0"/>
              <a:t>true</a:t>
            </a:r>
            <a:r>
              <a:rPr lang="en-US" dirty="0" smtClean="0"/>
              <a:t> </a:t>
            </a:r>
            <a:r>
              <a:rPr lang="en-US" dirty="0" err="1" smtClean="0"/>
              <a:t>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The bit set2 is: true </a:t>
            </a:r>
            <a:r>
              <a:rPr lang="en-US" dirty="0" err="1" smtClean="0"/>
              <a:t>true</a:t>
            </a:r>
            <a:r>
              <a:rPr lang="en-US" dirty="0" smtClean="0"/>
              <a:t> false true </a:t>
            </a:r>
            <a:r>
              <a:rPr lang="en-US" dirty="0" err="1" smtClean="0"/>
              <a:t>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The bit set1 and set2 is: false true false true </a:t>
            </a:r>
            <a:r>
              <a:rPr lang="en-US" dirty="0" err="1" smtClean="0"/>
              <a:t>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The bit set1 or set2 is: true </a:t>
            </a:r>
            <a:r>
              <a:rPr lang="en-US" dirty="0" err="1" smtClean="0"/>
              <a:t>true</a:t>
            </a:r>
            <a:r>
              <a:rPr lang="en-US" dirty="0" smtClean="0"/>
              <a:t> false true </a:t>
            </a:r>
            <a:r>
              <a:rPr lang="en-US" dirty="0" err="1" smtClean="0"/>
              <a:t>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The bit set1 </a:t>
            </a:r>
            <a:r>
              <a:rPr lang="en-US" dirty="0" err="1" smtClean="0"/>
              <a:t>xor</a:t>
            </a:r>
            <a:r>
              <a:rPr lang="en-US" dirty="0" smtClean="0"/>
              <a:t> set2 is: false </a:t>
            </a:r>
            <a:r>
              <a:rPr lang="en-US" dirty="0" err="1" smtClean="0"/>
              <a:t>false</a:t>
            </a:r>
            <a:r>
              <a:rPr lang="en-US" dirty="0" smtClean="0"/>
              <a:t> </a:t>
            </a:r>
            <a:r>
              <a:rPr lang="en-US" dirty="0" err="1" smtClean="0"/>
              <a:t>false</a:t>
            </a:r>
            <a:r>
              <a:rPr lang="en-US" dirty="0" smtClean="0"/>
              <a:t> </a:t>
            </a:r>
            <a:r>
              <a:rPr lang="en-US" dirty="0" err="1" smtClean="0"/>
              <a:t>false</a:t>
            </a:r>
            <a:r>
              <a:rPr lang="en-US" dirty="0" smtClean="0"/>
              <a:t> </a:t>
            </a:r>
            <a:r>
              <a:rPr lang="en-US" dirty="0" err="1" smtClean="0"/>
              <a:t>false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程序中使用了</a:t>
            </a:r>
            <a:r>
              <a:rPr lang="en-US" dirty="0" err="1" smtClean="0"/>
              <a:t>BitSet</a:t>
            </a:r>
            <a:r>
              <a:rPr lang="zh-CN" altLang="en-US" dirty="0" smtClean="0"/>
              <a:t>类提供的两种构造方法：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public </a:t>
            </a:r>
            <a:r>
              <a:rPr lang="en-US" dirty="0" err="1" smtClean="0"/>
              <a:t>BitSet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public </a:t>
            </a:r>
            <a:r>
              <a:rPr lang="en-US" dirty="0" err="1" smtClean="0"/>
              <a:t>BitSet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 n);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参数</a:t>
            </a:r>
            <a:r>
              <a:rPr lang="en-US" dirty="0" smtClean="0"/>
              <a:t>n</a:t>
            </a:r>
            <a:r>
              <a:rPr lang="zh-CN" altLang="en-US" dirty="0" smtClean="0"/>
              <a:t>代表所创建的</a:t>
            </a:r>
            <a:r>
              <a:rPr lang="en-US" dirty="0" err="1" smtClean="0"/>
              <a:t>BitSet</a:t>
            </a:r>
            <a:r>
              <a:rPr lang="zh-CN" altLang="en-US" dirty="0" smtClean="0"/>
              <a:t>类的对象的大小。</a:t>
            </a:r>
            <a:r>
              <a:rPr lang="en-US" dirty="0" err="1" smtClean="0"/>
              <a:t>BitSet</a:t>
            </a:r>
            <a:r>
              <a:rPr lang="zh-CN" altLang="en-US" dirty="0" smtClean="0"/>
              <a:t>类的对象的大小在必要时会由系统自动扩充。</a:t>
            </a:r>
            <a:br>
              <a:rPr lang="zh-CN" altLang="en-US" dirty="0" smtClean="0"/>
            </a:br>
            <a:r>
              <a:rPr lang="zh-CN" altLang="en-US" dirty="0" smtClean="0"/>
              <a:t>　　其它方法：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void set(</a:t>
            </a:r>
            <a:r>
              <a:rPr lang="en-US" dirty="0" err="1" smtClean="0"/>
              <a:t>int</a:t>
            </a:r>
            <a:r>
              <a:rPr lang="en-US" dirty="0" smtClean="0"/>
              <a:t> n)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将</a:t>
            </a:r>
            <a:r>
              <a:rPr lang="en-US" dirty="0" err="1" smtClean="0"/>
              <a:t>BitSet</a:t>
            </a:r>
            <a:r>
              <a:rPr lang="zh-CN" altLang="en-US" dirty="0" smtClean="0"/>
              <a:t>对象的第</a:t>
            </a:r>
            <a:r>
              <a:rPr lang="en-US" dirty="0" smtClean="0"/>
              <a:t>n</a:t>
            </a:r>
            <a:r>
              <a:rPr lang="zh-CN" altLang="en-US" dirty="0" smtClean="0"/>
              <a:t>位设置成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void clear(</a:t>
            </a:r>
            <a:r>
              <a:rPr lang="en-US" dirty="0" err="1" smtClean="0"/>
              <a:t>int</a:t>
            </a:r>
            <a:r>
              <a:rPr lang="en-US" dirty="0" smtClean="0"/>
              <a:t> n)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将</a:t>
            </a:r>
            <a:r>
              <a:rPr lang="en-US" dirty="0" err="1" smtClean="0"/>
              <a:t>BitSet</a:t>
            </a:r>
            <a:r>
              <a:rPr lang="zh-CN" altLang="en-US" dirty="0" smtClean="0"/>
              <a:t>对象的第</a:t>
            </a:r>
            <a:r>
              <a:rPr lang="en-US" dirty="0" smtClean="0"/>
              <a:t>n</a:t>
            </a:r>
            <a:r>
              <a:rPr lang="zh-CN" altLang="en-US" dirty="0" smtClean="0"/>
              <a:t>位清零。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</a:t>
            </a:r>
            <a:r>
              <a:rPr lang="en-US" dirty="0" err="1" smtClean="0"/>
              <a:t>boolean</a:t>
            </a:r>
            <a:r>
              <a:rPr lang="en-US" dirty="0" smtClean="0"/>
              <a:t> get(</a:t>
            </a:r>
            <a:r>
              <a:rPr lang="en-US" dirty="0" err="1" smtClean="0"/>
              <a:t>int</a:t>
            </a:r>
            <a:r>
              <a:rPr lang="en-US" dirty="0" smtClean="0"/>
              <a:t> n)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读取位集合对象的第</a:t>
            </a:r>
            <a:r>
              <a:rPr lang="en-US" dirty="0" smtClean="0"/>
              <a:t>n</a:t>
            </a:r>
            <a:r>
              <a:rPr lang="zh-CN" altLang="en-US" dirty="0" smtClean="0"/>
              <a:t>位的值，它获取的是一个布尔值。当第</a:t>
            </a:r>
            <a:r>
              <a:rPr lang="en-US" dirty="0" smtClean="0"/>
              <a:t>n</a:t>
            </a:r>
            <a:r>
              <a:rPr lang="zh-CN" altLang="en-US" dirty="0" smtClean="0"/>
              <a:t>位为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时，返回</a:t>
            </a:r>
            <a:r>
              <a:rPr lang="en-US" dirty="0" smtClean="0"/>
              <a:t>true；</a:t>
            </a:r>
            <a:r>
              <a:rPr lang="zh-CN" altLang="en-US" dirty="0" smtClean="0"/>
              <a:t>第</a:t>
            </a:r>
            <a:r>
              <a:rPr lang="en-US" dirty="0" smtClean="0"/>
              <a:t>n</a:t>
            </a:r>
            <a:r>
              <a:rPr lang="zh-CN" altLang="en-US" dirty="0" smtClean="0"/>
              <a:t>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时，返回</a:t>
            </a:r>
            <a:r>
              <a:rPr lang="en-US" dirty="0" smtClean="0"/>
              <a:t>false。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另外，如在程序中所示，当把一</a:t>
            </a:r>
            <a:r>
              <a:rPr lang="en-US" dirty="0" err="1" smtClean="0"/>
              <a:t>BitSet</a:t>
            </a:r>
            <a:r>
              <a:rPr lang="zh-CN" altLang="en-US" dirty="0" smtClean="0"/>
              <a:t>类的对象转换成字符串输出时，输出的内容是此对象中</a:t>
            </a:r>
            <a:r>
              <a:rPr lang="en-US" dirty="0" smtClean="0"/>
              <a:t>true</a:t>
            </a:r>
            <a:r>
              <a:rPr lang="zh-CN" altLang="en-US" dirty="0" smtClean="0"/>
              <a:t>所处的位置。</a:t>
            </a:r>
            <a:br>
              <a:rPr lang="zh-CN" altLang="en-US" dirty="0" smtClean="0"/>
            </a:br>
            <a:r>
              <a:rPr lang="zh-CN" altLang="en-US" dirty="0" smtClean="0"/>
              <a:t>　　在</a:t>
            </a:r>
            <a:r>
              <a:rPr lang="en-US" dirty="0" err="1" smtClean="0"/>
              <a:t>BitSet</a:t>
            </a:r>
            <a:r>
              <a:rPr lang="zh-CN" altLang="en-US" dirty="0" smtClean="0"/>
              <a:t>中提供了一组位操作，分别是：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public void and(</a:t>
            </a:r>
            <a:r>
              <a:rPr lang="en-US" dirty="0" err="1" smtClean="0"/>
              <a:t>BitSet</a:t>
            </a:r>
            <a:r>
              <a:rPr lang="en-US" dirty="0" smtClean="0"/>
              <a:t> set)</a:t>
            </a:r>
            <a:br>
              <a:rPr lang="en-US" dirty="0" smtClean="0"/>
            </a:br>
            <a:r>
              <a:rPr lang="en-US" dirty="0" smtClean="0"/>
              <a:t>　　public void or(</a:t>
            </a:r>
            <a:r>
              <a:rPr lang="en-US" dirty="0" err="1" smtClean="0"/>
              <a:t>BitSet</a:t>
            </a:r>
            <a:r>
              <a:rPr lang="en-US" dirty="0" smtClean="0"/>
              <a:t> set)</a:t>
            </a:r>
            <a:br>
              <a:rPr lang="en-US" dirty="0" smtClean="0"/>
            </a:br>
            <a:r>
              <a:rPr lang="en-US" dirty="0" smtClean="0"/>
              <a:t>　　public void </a:t>
            </a:r>
            <a:r>
              <a:rPr lang="en-US" dirty="0" err="1" smtClean="0"/>
              <a:t>xor</a:t>
            </a:r>
            <a:r>
              <a:rPr lang="en-US" dirty="0" smtClean="0"/>
              <a:t>(</a:t>
            </a:r>
            <a:r>
              <a:rPr lang="en-US" dirty="0" err="1" smtClean="0"/>
              <a:t>BitSet</a:t>
            </a:r>
            <a:r>
              <a:rPr lang="en-US" dirty="0" smtClean="0"/>
              <a:t> set)</a:t>
            </a:r>
            <a:br>
              <a:rPr lang="en-US" dirty="0" smtClean="0"/>
            </a:br>
            <a:r>
              <a:rPr lang="zh-CN" altLang="en-US" dirty="0" smtClean="0"/>
              <a:t>利用它们可以完成两个位集合之间的与、或、异或操作。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BitSet</a:t>
            </a:r>
            <a:r>
              <a:rPr lang="zh-CN" altLang="en-US" dirty="0" smtClean="0"/>
              <a:t>类中有一方法</a:t>
            </a:r>
            <a:r>
              <a:rPr lang="en-US" dirty="0" smtClean="0"/>
              <a:t>public </a:t>
            </a:r>
            <a:r>
              <a:rPr lang="en-US" dirty="0" err="1" smtClean="0"/>
              <a:t>int</a:t>
            </a:r>
            <a:r>
              <a:rPr lang="en-US" dirty="0" smtClean="0"/>
              <a:t> size()</a:t>
            </a:r>
            <a:r>
              <a:rPr lang="zh-CN" altLang="en-US" dirty="0" smtClean="0"/>
              <a:t>来取得位集合的大小，它的返回值与初始化时设定的位集合大小</a:t>
            </a:r>
            <a:r>
              <a:rPr lang="en-US" dirty="0" smtClean="0"/>
              <a:t>n</a:t>
            </a:r>
            <a:r>
              <a:rPr lang="zh-CN" altLang="en-US" dirty="0" smtClean="0"/>
              <a:t>不一样，一般为</a:t>
            </a:r>
            <a:r>
              <a:rPr lang="en-US" altLang="zh-CN" dirty="0" smtClean="0"/>
              <a:t>64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  <a:p>
            <a:r>
              <a:rPr lang="zh-CN" altLang="en-US" dirty="0" smtClean="0"/>
              <a:t>线性表，链表，哈希表是常用的数据结构，在进行</a:t>
            </a:r>
            <a:r>
              <a:rPr lang="en-US" dirty="0" smtClean="0"/>
              <a:t>Java</a:t>
            </a:r>
            <a:r>
              <a:rPr lang="zh-CN" altLang="en-US" dirty="0" smtClean="0"/>
              <a:t>开发时，</a:t>
            </a:r>
            <a:r>
              <a:rPr lang="en-US" dirty="0" smtClean="0"/>
              <a:t>JDK</a:t>
            </a:r>
            <a:r>
              <a:rPr lang="zh-CN" altLang="en-US" dirty="0" smtClean="0"/>
              <a:t>已经为我们提供了一系列相应的类来实现基本的数据结构。这些类均在</a:t>
            </a:r>
            <a:r>
              <a:rPr lang="en-US" dirty="0" err="1" smtClean="0"/>
              <a:t>java.util</a:t>
            </a:r>
            <a:r>
              <a:rPr lang="zh-CN" altLang="en-US" dirty="0" smtClean="0"/>
              <a:t>包中。本文试图通过简单的描述，向读者阐述各个类的作用以及如何正确使用这些类。</a:t>
            </a:r>
          </a:p>
          <a:p>
            <a:r>
              <a:rPr lang="en-US" dirty="0" smtClean="0"/>
              <a:t>Collection</a:t>
            </a:r>
            <a:br>
              <a:rPr lang="en-US" dirty="0" smtClean="0"/>
            </a:br>
            <a:r>
              <a:rPr lang="en-US" dirty="0" smtClean="0"/>
              <a:t>├List</a:t>
            </a:r>
            <a:br>
              <a:rPr lang="en-US" dirty="0" smtClean="0"/>
            </a:br>
            <a:r>
              <a:rPr lang="en-US" dirty="0" smtClean="0"/>
              <a:t>│├</a:t>
            </a:r>
            <a:r>
              <a:rPr lang="en-US" dirty="0" err="1" smtClean="0"/>
              <a:t>LinkedList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│├</a:t>
            </a:r>
            <a:r>
              <a:rPr lang="en-US" dirty="0" err="1" smtClean="0"/>
              <a:t>ArrayList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│└Vector</a:t>
            </a:r>
            <a:br>
              <a:rPr lang="en-US" dirty="0" smtClean="0"/>
            </a:br>
            <a:r>
              <a:rPr lang="en-US" dirty="0" smtClean="0"/>
              <a:t>│　└Stack</a:t>
            </a:r>
            <a:br>
              <a:rPr lang="en-US" dirty="0" smtClean="0"/>
            </a:br>
            <a:r>
              <a:rPr lang="en-US" dirty="0" smtClean="0"/>
              <a:t>└Set</a:t>
            </a:r>
            <a:br>
              <a:rPr lang="en-US" dirty="0" smtClean="0"/>
            </a:br>
            <a:r>
              <a:rPr lang="en-US" dirty="0" smtClean="0"/>
              <a:t>Map</a:t>
            </a:r>
            <a:br>
              <a:rPr lang="en-US" dirty="0" smtClean="0"/>
            </a:br>
            <a:r>
              <a:rPr lang="en-US" dirty="0" smtClean="0"/>
              <a:t>├</a:t>
            </a:r>
            <a:r>
              <a:rPr lang="en-US" dirty="0" err="1" smtClean="0"/>
              <a:t>Hashtable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├</a:t>
            </a:r>
            <a:r>
              <a:rPr lang="en-US" dirty="0" err="1" smtClean="0"/>
              <a:t>HashMap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└</a:t>
            </a:r>
            <a:r>
              <a:rPr lang="en-US" dirty="0" err="1" smtClean="0"/>
              <a:t>WeakHashMap</a:t>
            </a:r>
            <a:endParaRPr lang="en-US" dirty="0" smtClean="0"/>
          </a:p>
          <a:p>
            <a:r>
              <a:rPr lang="en-US" b="1" dirty="0" smtClean="0"/>
              <a:t>Collection</a:t>
            </a:r>
            <a:r>
              <a:rPr lang="zh-CN" altLang="en-US" b="1" dirty="0" smtClean="0"/>
              <a:t>接口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Collection</a:t>
            </a:r>
            <a:r>
              <a:rPr lang="zh-CN" altLang="en-US" dirty="0" smtClean="0"/>
              <a:t>是最基本的集合接口，一个</a:t>
            </a:r>
            <a:r>
              <a:rPr lang="en-US" dirty="0" smtClean="0"/>
              <a:t>Collection</a:t>
            </a:r>
            <a:r>
              <a:rPr lang="zh-CN" altLang="en-US" dirty="0" smtClean="0"/>
              <a:t>代表一组</a:t>
            </a:r>
            <a:r>
              <a:rPr lang="en-US" dirty="0" smtClean="0"/>
              <a:t>Object，</a:t>
            </a:r>
            <a:r>
              <a:rPr lang="zh-CN" altLang="en-US" dirty="0" smtClean="0"/>
              <a:t>即</a:t>
            </a:r>
            <a:r>
              <a:rPr lang="en-US" dirty="0" smtClean="0"/>
              <a:t>Collection</a:t>
            </a:r>
            <a:r>
              <a:rPr lang="zh-CN" altLang="en-US" dirty="0" smtClean="0"/>
              <a:t>的元素（</a:t>
            </a:r>
            <a:r>
              <a:rPr lang="en-US" dirty="0" smtClean="0"/>
              <a:t>Elements）。</a:t>
            </a:r>
            <a:r>
              <a:rPr lang="zh-CN" altLang="en-US" dirty="0" smtClean="0"/>
              <a:t>一些</a:t>
            </a:r>
            <a:r>
              <a:rPr lang="en-US" dirty="0" smtClean="0"/>
              <a:t>Collection</a:t>
            </a:r>
            <a:r>
              <a:rPr lang="zh-CN" altLang="en-US" dirty="0" smtClean="0"/>
              <a:t>允许相同的元素而另一些不行。一些能排序而另一些不行。</a:t>
            </a:r>
            <a:r>
              <a:rPr lang="en-US" dirty="0" smtClean="0"/>
              <a:t>Java SDK</a:t>
            </a:r>
            <a:r>
              <a:rPr lang="zh-CN" altLang="en-US" dirty="0" smtClean="0"/>
              <a:t>不提供直接继承自</a:t>
            </a:r>
            <a:r>
              <a:rPr lang="en-US" dirty="0" smtClean="0"/>
              <a:t>Collection</a:t>
            </a:r>
            <a:r>
              <a:rPr lang="zh-CN" altLang="en-US" dirty="0" smtClean="0"/>
              <a:t>的类，</a:t>
            </a:r>
            <a:r>
              <a:rPr lang="en-US" dirty="0" smtClean="0"/>
              <a:t>Java SDK</a:t>
            </a:r>
            <a:r>
              <a:rPr lang="zh-CN" altLang="en-US" dirty="0" smtClean="0"/>
              <a:t>提供的类都是继承自</a:t>
            </a:r>
            <a:r>
              <a:rPr lang="en-US" dirty="0" smtClean="0"/>
              <a:t>Collection</a:t>
            </a:r>
            <a:r>
              <a:rPr lang="zh-CN" altLang="en-US" dirty="0" smtClean="0"/>
              <a:t>的“子接口”如</a:t>
            </a:r>
            <a:r>
              <a:rPr lang="en-US" dirty="0" smtClean="0"/>
              <a:t>List</a:t>
            </a:r>
            <a:r>
              <a:rPr lang="zh-CN" altLang="en-US" dirty="0" smtClean="0"/>
              <a:t>和</a:t>
            </a:r>
            <a:r>
              <a:rPr lang="en-US" dirty="0" smtClean="0"/>
              <a:t>Set。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所有实现</a:t>
            </a:r>
            <a:r>
              <a:rPr lang="en-US" dirty="0" smtClean="0"/>
              <a:t>Collection</a:t>
            </a:r>
            <a:r>
              <a:rPr lang="zh-CN" altLang="en-US" dirty="0" smtClean="0"/>
              <a:t>接口的类都必须提供两个标准的构造函数：无参数的构造函数用于创建一个空的</a:t>
            </a:r>
            <a:r>
              <a:rPr lang="en-US" dirty="0" smtClean="0"/>
              <a:t>Collection，</a:t>
            </a:r>
            <a:r>
              <a:rPr lang="zh-CN" altLang="en-US" dirty="0" smtClean="0"/>
              <a:t>有一个</a:t>
            </a:r>
            <a:r>
              <a:rPr lang="en-US" dirty="0" smtClean="0"/>
              <a:t>Collection</a:t>
            </a:r>
            <a:r>
              <a:rPr lang="zh-CN" altLang="en-US" dirty="0" smtClean="0"/>
              <a:t>参数的构造函数用于创建一个新的</a:t>
            </a:r>
            <a:r>
              <a:rPr lang="en-US" dirty="0" smtClean="0"/>
              <a:t>Collection，</a:t>
            </a:r>
            <a:r>
              <a:rPr lang="zh-CN" altLang="en-US" dirty="0" smtClean="0"/>
              <a:t>这个新的</a:t>
            </a:r>
            <a:r>
              <a:rPr lang="en-US" dirty="0" smtClean="0"/>
              <a:t>Collection</a:t>
            </a:r>
            <a:r>
              <a:rPr lang="zh-CN" altLang="en-US" dirty="0" smtClean="0"/>
              <a:t>与传入的</a:t>
            </a:r>
            <a:r>
              <a:rPr lang="en-US" dirty="0" smtClean="0"/>
              <a:t>Collection</a:t>
            </a:r>
            <a:r>
              <a:rPr lang="zh-CN" altLang="en-US" dirty="0" smtClean="0"/>
              <a:t>有相同的元素。后一个构造函数允许用户复制一个</a:t>
            </a:r>
            <a:r>
              <a:rPr lang="en-US" dirty="0" smtClean="0"/>
              <a:t>Collection。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如何遍历</a:t>
            </a:r>
            <a:r>
              <a:rPr lang="en-US" dirty="0" smtClean="0"/>
              <a:t>Collection</a:t>
            </a:r>
            <a:r>
              <a:rPr lang="zh-CN" altLang="en-US" dirty="0" smtClean="0"/>
              <a:t>中的每一个元素？不论</a:t>
            </a:r>
            <a:r>
              <a:rPr lang="en-US" dirty="0" smtClean="0"/>
              <a:t>Collection</a:t>
            </a:r>
            <a:r>
              <a:rPr lang="zh-CN" altLang="en-US" dirty="0" smtClean="0"/>
              <a:t>的实际类型如何，它都支持一个</a:t>
            </a:r>
            <a:r>
              <a:rPr lang="en-US" dirty="0" err="1" smtClean="0"/>
              <a:t>iterator</a:t>
            </a:r>
            <a:r>
              <a:rPr lang="en-US" dirty="0" smtClean="0"/>
              <a:t>()</a:t>
            </a:r>
            <a:r>
              <a:rPr lang="zh-CN" altLang="en-US" dirty="0" smtClean="0"/>
              <a:t>的方法，该方法返回一个迭代子，使用该迭代子即可逐一访问</a:t>
            </a:r>
            <a:r>
              <a:rPr lang="en-US" dirty="0" smtClean="0"/>
              <a:t>Collection</a:t>
            </a:r>
            <a:r>
              <a:rPr lang="zh-CN" altLang="en-US" dirty="0" smtClean="0"/>
              <a:t>中每一个元素。典型的用法如下：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err="1" smtClean="0"/>
              <a:t>Iterator</a:t>
            </a:r>
            <a:r>
              <a:rPr lang="en-US" dirty="0" smtClean="0"/>
              <a:t> it = </a:t>
            </a:r>
            <a:r>
              <a:rPr lang="en-US" dirty="0" err="1" smtClean="0"/>
              <a:t>collection.iterator</a:t>
            </a:r>
            <a:r>
              <a:rPr lang="en-US" dirty="0" smtClean="0"/>
              <a:t>(); // </a:t>
            </a:r>
            <a:r>
              <a:rPr lang="zh-CN" altLang="en-US" dirty="0" smtClean="0"/>
              <a:t>获得一个迭代子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dirty="0" smtClean="0"/>
              <a:t>while(</a:t>
            </a:r>
            <a:r>
              <a:rPr lang="en-US" dirty="0" err="1" smtClean="0"/>
              <a:t>it.hasNext</a:t>
            </a:r>
            <a:r>
              <a:rPr lang="en-US" dirty="0" smtClean="0"/>
              <a:t>()) {</a:t>
            </a:r>
            <a:br>
              <a:rPr lang="en-US" dirty="0" smtClean="0"/>
            </a:br>
            <a:r>
              <a:rPr lang="en-US" dirty="0" smtClean="0"/>
              <a:t>　　　　　　Object </a:t>
            </a:r>
            <a:r>
              <a:rPr lang="en-US" dirty="0" err="1" smtClean="0"/>
              <a:t>obj</a:t>
            </a:r>
            <a:r>
              <a:rPr lang="en-US" dirty="0" smtClean="0"/>
              <a:t> = </a:t>
            </a:r>
            <a:r>
              <a:rPr lang="en-US" dirty="0" err="1" smtClean="0"/>
              <a:t>it.next</a:t>
            </a:r>
            <a:r>
              <a:rPr lang="en-US" dirty="0" smtClean="0"/>
              <a:t>(); // </a:t>
            </a:r>
            <a:r>
              <a:rPr lang="zh-CN" altLang="en-US" dirty="0" smtClean="0"/>
              <a:t>得到下一个元素</a:t>
            </a:r>
            <a:br>
              <a:rPr lang="zh-CN" altLang="en-US" dirty="0" smtClean="0"/>
            </a:br>
            <a:r>
              <a:rPr lang="zh-CN" altLang="en-US" dirty="0" smtClean="0"/>
              <a:t>　　　　</a:t>
            </a:r>
            <a:r>
              <a:rPr lang="en-US" altLang="zh-CN" dirty="0" smtClean="0"/>
              <a:t>}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由</a:t>
            </a:r>
            <a:r>
              <a:rPr lang="en-US" dirty="0" smtClean="0"/>
              <a:t>Collection</a:t>
            </a:r>
            <a:r>
              <a:rPr lang="zh-CN" altLang="en-US" dirty="0" smtClean="0"/>
              <a:t>接口派生的两个接口是</a:t>
            </a:r>
            <a:r>
              <a:rPr lang="en-US" dirty="0" smtClean="0"/>
              <a:t>List</a:t>
            </a:r>
            <a:r>
              <a:rPr lang="zh-CN" altLang="en-US" dirty="0" smtClean="0"/>
              <a:t>和</a:t>
            </a:r>
            <a:r>
              <a:rPr lang="en-US" dirty="0" smtClean="0"/>
              <a:t>Set。</a:t>
            </a:r>
          </a:p>
          <a:p>
            <a:r>
              <a:rPr lang="en-US" b="1" dirty="0" smtClean="0"/>
              <a:t>List</a:t>
            </a:r>
            <a:r>
              <a:rPr lang="zh-CN" altLang="en-US" b="1" dirty="0" smtClean="0"/>
              <a:t>接口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List</a:t>
            </a:r>
            <a:r>
              <a:rPr lang="zh-CN" altLang="en-US" dirty="0" smtClean="0"/>
              <a:t>是有序的</a:t>
            </a:r>
            <a:r>
              <a:rPr lang="en-US" dirty="0" smtClean="0"/>
              <a:t>Collection，</a:t>
            </a:r>
            <a:r>
              <a:rPr lang="zh-CN" altLang="en-US" dirty="0" smtClean="0"/>
              <a:t>使用此接口能够精确的控制每个元素插入的位置。用户能够使用索引（元素在</a:t>
            </a:r>
            <a:r>
              <a:rPr lang="en-US" dirty="0" smtClean="0"/>
              <a:t>List</a:t>
            </a:r>
            <a:r>
              <a:rPr lang="zh-CN" altLang="en-US" dirty="0" smtClean="0"/>
              <a:t>中的位置，类似于数组下标）来访问</a:t>
            </a:r>
            <a:r>
              <a:rPr lang="en-US" dirty="0" smtClean="0"/>
              <a:t>List</a:t>
            </a:r>
            <a:r>
              <a:rPr lang="zh-CN" altLang="en-US" dirty="0" smtClean="0"/>
              <a:t>中的元素，这类似于</a:t>
            </a:r>
            <a:r>
              <a:rPr lang="en-US" dirty="0" smtClean="0"/>
              <a:t>Java</a:t>
            </a:r>
            <a:r>
              <a:rPr lang="zh-CN" altLang="en-US" dirty="0" smtClean="0"/>
              <a:t>的数组。</a:t>
            </a:r>
            <a:br>
              <a:rPr lang="zh-CN" altLang="en-US" dirty="0" smtClean="0"/>
            </a:br>
            <a:r>
              <a:rPr lang="zh-CN" altLang="en-US" dirty="0" smtClean="0"/>
              <a:t>和下面要提到的</a:t>
            </a:r>
            <a:r>
              <a:rPr lang="en-US" dirty="0" smtClean="0"/>
              <a:t>Set</a:t>
            </a:r>
            <a:r>
              <a:rPr lang="zh-CN" altLang="en-US" dirty="0" smtClean="0"/>
              <a:t>不同，</a:t>
            </a:r>
            <a:r>
              <a:rPr lang="en-US" dirty="0" smtClean="0"/>
              <a:t>List</a:t>
            </a:r>
            <a:r>
              <a:rPr lang="zh-CN" altLang="en-US" dirty="0" smtClean="0"/>
              <a:t>允许有相同的元素。</a:t>
            </a:r>
            <a:br>
              <a:rPr lang="zh-CN" altLang="en-US" dirty="0" smtClean="0"/>
            </a:br>
            <a:r>
              <a:rPr lang="zh-CN" altLang="en-US" dirty="0" smtClean="0"/>
              <a:t>　　除了具有</a:t>
            </a:r>
            <a:r>
              <a:rPr lang="en-US" dirty="0" smtClean="0"/>
              <a:t>Collection</a:t>
            </a:r>
            <a:r>
              <a:rPr lang="zh-CN" altLang="en-US" dirty="0" smtClean="0"/>
              <a:t>接口必备的</a:t>
            </a:r>
            <a:r>
              <a:rPr lang="en-US" dirty="0" err="1" smtClean="0"/>
              <a:t>iterator</a:t>
            </a:r>
            <a:r>
              <a:rPr lang="en-US" dirty="0" smtClean="0"/>
              <a:t>()</a:t>
            </a:r>
            <a:r>
              <a:rPr lang="zh-CN" altLang="en-US" dirty="0" smtClean="0"/>
              <a:t>方法外，</a:t>
            </a:r>
            <a:r>
              <a:rPr lang="en-US" dirty="0" smtClean="0"/>
              <a:t>List</a:t>
            </a:r>
            <a:r>
              <a:rPr lang="zh-CN" altLang="en-US" dirty="0" smtClean="0"/>
              <a:t>还提供一个</a:t>
            </a:r>
            <a:r>
              <a:rPr lang="en-US" dirty="0" err="1" smtClean="0"/>
              <a:t>listIterator</a:t>
            </a:r>
            <a:r>
              <a:rPr lang="en-US" dirty="0" smtClean="0"/>
              <a:t>()</a:t>
            </a:r>
            <a:r>
              <a:rPr lang="zh-CN" altLang="en-US" dirty="0" smtClean="0"/>
              <a:t>方法，返回一个</a:t>
            </a:r>
            <a:r>
              <a:rPr lang="en-US" dirty="0" err="1" smtClean="0"/>
              <a:t>ListIterator</a:t>
            </a:r>
            <a:r>
              <a:rPr lang="zh-CN" altLang="en-US" dirty="0" smtClean="0"/>
              <a:t>接口，和标准的</a:t>
            </a:r>
            <a:r>
              <a:rPr lang="en-US" dirty="0" err="1" smtClean="0"/>
              <a:t>Iterator</a:t>
            </a:r>
            <a:r>
              <a:rPr lang="zh-CN" altLang="en-US" dirty="0" smtClean="0"/>
              <a:t>接口相比，</a:t>
            </a:r>
            <a:r>
              <a:rPr lang="en-US" dirty="0" err="1" smtClean="0"/>
              <a:t>ListIterator</a:t>
            </a:r>
            <a:r>
              <a:rPr lang="zh-CN" altLang="en-US" dirty="0" smtClean="0"/>
              <a:t>多了一些</a:t>
            </a:r>
            <a:r>
              <a:rPr lang="en-US" dirty="0" smtClean="0"/>
              <a:t>add()</a:t>
            </a:r>
            <a:r>
              <a:rPr lang="zh-CN" altLang="en-US" dirty="0" smtClean="0"/>
              <a:t>之类的方法，允许添加，删除，设定元素，还能向前或向后遍历。</a:t>
            </a:r>
            <a:br>
              <a:rPr lang="zh-CN" altLang="en-US" dirty="0" smtClean="0"/>
            </a:br>
            <a:r>
              <a:rPr lang="zh-CN" altLang="en-US" dirty="0" smtClean="0"/>
              <a:t>　　实现</a:t>
            </a:r>
            <a:r>
              <a:rPr lang="en-US" dirty="0" smtClean="0"/>
              <a:t>List</a:t>
            </a:r>
            <a:r>
              <a:rPr lang="zh-CN" altLang="en-US" dirty="0" smtClean="0"/>
              <a:t>接口的常用类有</a:t>
            </a:r>
            <a:r>
              <a:rPr lang="en-US" dirty="0" err="1" smtClean="0"/>
              <a:t>LinkedList，ArrayList，Vector</a:t>
            </a:r>
            <a:r>
              <a:rPr lang="zh-CN" altLang="en-US" dirty="0" smtClean="0"/>
              <a:t>和</a:t>
            </a:r>
            <a:r>
              <a:rPr lang="en-US" dirty="0" smtClean="0"/>
              <a:t>Stack。</a:t>
            </a:r>
          </a:p>
          <a:p>
            <a:r>
              <a:rPr lang="en-US" b="1" dirty="0" err="1" smtClean="0"/>
              <a:t>LinkedList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LinkedList</a:t>
            </a:r>
            <a:r>
              <a:rPr lang="zh-CN" altLang="en-US" dirty="0" smtClean="0"/>
              <a:t>实现了</a:t>
            </a:r>
            <a:r>
              <a:rPr lang="en-US" dirty="0" smtClean="0"/>
              <a:t>List</a:t>
            </a:r>
            <a:r>
              <a:rPr lang="zh-CN" altLang="en-US" dirty="0" smtClean="0"/>
              <a:t>接口，允许</a:t>
            </a:r>
            <a:r>
              <a:rPr lang="en-US" dirty="0" smtClean="0"/>
              <a:t>null</a:t>
            </a:r>
            <a:r>
              <a:rPr lang="zh-CN" altLang="en-US" dirty="0" smtClean="0"/>
              <a:t>元素。此外</a:t>
            </a:r>
            <a:r>
              <a:rPr lang="en-US" dirty="0" err="1" smtClean="0"/>
              <a:t>LinkedList</a:t>
            </a:r>
            <a:r>
              <a:rPr lang="zh-CN" altLang="en-US" dirty="0" smtClean="0"/>
              <a:t>提供额外的</a:t>
            </a:r>
            <a:r>
              <a:rPr lang="en-US" dirty="0" err="1" smtClean="0"/>
              <a:t>get，remove，insert</a:t>
            </a:r>
            <a:r>
              <a:rPr lang="zh-CN" altLang="en-US" dirty="0" smtClean="0"/>
              <a:t>方法在</a:t>
            </a:r>
            <a:r>
              <a:rPr lang="en-US" dirty="0" err="1" smtClean="0"/>
              <a:t>LinkedList</a:t>
            </a:r>
            <a:r>
              <a:rPr lang="zh-CN" altLang="en-US" dirty="0" smtClean="0"/>
              <a:t>的首部或尾部。这些操作使</a:t>
            </a:r>
            <a:r>
              <a:rPr lang="en-US" dirty="0" err="1" smtClean="0"/>
              <a:t>LinkedList</a:t>
            </a:r>
            <a:r>
              <a:rPr lang="zh-CN" altLang="en-US" dirty="0" smtClean="0"/>
              <a:t>可被用作堆栈（</a:t>
            </a:r>
            <a:r>
              <a:rPr lang="en-US" dirty="0" smtClean="0"/>
              <a:t>stack），</a:t>
            </a:r>
            <a:r>
              <a:rPr lang="zh-CN" altLang="en-US" dirty="0" smtClean="0"/>
              <a:t>队列（</a:t>
            </a:r>
            <a:r>
              <a:rPr lang="en-US" dirty="0" smtClean="0"/>
              <a:t>queue）</a:t>
            </a:r>
            <a:r>
              <a:rPr lang="zh-CN" altLang="en-US" dirty="0" smtClean="0"/>
              <a:t>或双向队列（</a:t>
            </a:r>
            <a:r>
              <a:rPr lang="en-US" dirty="0" err="1" smtClean="0"/>
              <a:t>deque</a:t>
            </a:r>
            <a:r>
              <a:rPr lang="en-US" dirty="0" smtClean="0"/>
              <a:t>）。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注意</a:t>
            </a:r>
            <a:r>
              <a:rPr lang="en-US" dirty="0" err="1" smtClean="0"/>
              <a:t>LinkedList</a:t>
            </a:r>
            <a:r>
              <a:rPr lang="zh-CN" altLang="en-US" dirty="0" smtClean="0"/>
              <a:t>没有同步方法。如果多个线程同时访问一个</a:t>
            </a:r>
            <a:r>
              <a:rPr lang="en-US" dirty="0" smtClean="0"/>
              <a:t>List，</a:t>
            </a:r>
            <a:r>
              <a:rPr lang="zh-CN" altLang="en-US" dirty="0" smtClean="0"/>
              <a:t>则必须自己实现访问同步。一种解决方法是在创建</a:t>
            </a:r>
            <a:r>
              <a:rPr lang="en-US" dirty="0" smtClean="0"/>
              <a:t>List</a:t>
            </a:r>
            <a:r>
              <a:rPr lang="zh-CN" altLang="en-US" dirty="0" smtClean="0"/>
              <a:t>时构造一个同步的</a:t>
            </a:r>
            <a:r>
              <a:rPr lang="en-US" dirty="0" smtClean="0"/>
              <a:t>List：</a:t>
            </a:r>
            <a:br>
              <a:rPr lang="en-US" dirty="0" smtClean="0"/>
            </a:br>
            <a:r>
              <a:rPr lang="en-US" dirty="0" smtClean="0"/>
              <a:t>　　　　List </a:t>
            </a:r>
            <a:r>
              <a:rPr lang="en-US" dirty="0" err="1" smtClean="0"/>
              <a:t>list</a:t>
            </a:r>
            <a:r>
              <a:rPr lang="en-US" dirty="0" smtClean="0"/>
              <a:t> = </a:t>
            </a:r>
            <a:r>
              <a:rPr lang="en-US" dirty="0" err="1" smtClean="0"/>
              <a:t>Collections.synchronizedList</a:t>
            </a:r>
            <a:r>
              <a:rPr lang="en-US" dirty="0" smtClean="0"/>
              <a:t>(new </a:t>
            </a:r>
            <a:r>
              <a:rPr lang="en-US" dirty="0" err="1" smtClean="0"/>
              <a:t>LinkedList</a:t>
            </a:r>
            <a:r>
              <a:rPr lang="en-US" dirty="0" smtClean="0"/>
              <a:t>(...));</a:t>
            </a:r>
          </a:p>
          <a:p>
            <a:r>
              <a:rPr lang="en-US" b="1" dirty="0" err="1" smtClean="0"/>
              <a:t>ArrayList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ArrayList</a:t>
            </a:r>
            <a:r>
              <a:rPr lang="zh-CN" altLang="en-US" dirty="0" smtClean="0"/>
              <a:t>实现了可变大小的数组。它允许所有元素，包括</a:t>
            </a:r>
            <a:r>
              <a:rPr lang="en-US" dirty="0" smtClean="0"/>
              <a:t>null。</a:t>
            </a:r>
            <a:r>
              <a:rPr lang="en-US" dirty="0" err="1" smtClean="0"/>
              <a:t>ArrayList</a:t>
            </a:r>
            <a:r>
              <a:rPr lang="zh-CN" altLang="en-US" dirty="0" smtClean="0"/>
              <a:t>没有同步。</a:t>
            </a:r>
            <a:br>
              <a:rPr lang="zh-CN" altLang="en-US" dirty="0" smtClean="0"/>
            </a:br>
            <a:r>
              <a:rPr lang="en-US" dirty="0" err="1" smtClean="0"/>
              <a:t>size，isEmpty，get，set</a:t>
            </a:r>
            <a:r>
              <a:rPr lang="zh-CN" altLang="en-US" dirty="0" smtClean="0"/>
              <a:t>方法运行时间为常数。但是</a:t>
            </a:r>
            <a:r>
              <a:rPr lang="en-US" dirty="0" smtClean="0"/>
              <a:t>add</a:t>
            </a:r>
            <a:r>
              <a:rPr lang="zh-CN" altLang="en-US" dirty="0" smtClean="0"/>
              <a:t>方法开销为分摊的常数，添加</a:t>
            </a:r>
            <a:r>
              <a:rPr lang="en-US" dirty="0" smtClean="0"/>
              <a:t>n</a:t>
            </a:r>
            <a:r>
              <a:rPr lang="zh-CN" altLang="en-US" dirty="0" smtClean="0"/>
              <a:t>个元素需要</a:t>
            </a:r>
            <a:r>
              <a:rPr lang="en-US" dirty="0" smtClean="0"/>
              <a:t>O(n)</a:t>
            </a:r>
            <a:r>
              <a:rPr lang="zh-CN" altLang="en-US" dirty="0" smtClean="0"/>
              <a:t>的时间。其他的方法运行时间为线性。</a:t>
            </a:r>
            <a:br>
              <a:rPr lang="zh-CN" altLang="en-US" dirty="0" smtClean="0"/>
            </a:br>
            <a:r>
              <a:rPr lang="zh-CN" altLang="en-US" dirty="0" smtClean="0"/>
              <a:t>　　每个</a:t>
            </a:r>
            <a:r>
              <a:rPr lang="en-US" dirty="0" err="1" smtClean="0"/>
              <a:t>ArrayList</a:t>
            </a:r>
            <a:r>
              <a:rPr lang="zh-CN" altLang="en-US" dirty="0" smtClean="0"/>
              <a:t>实例都有一个容量（</a:t>
            </a:r>
            <a:r>
              <a:rPr lang="en-US" dirty="0" smtClean="0"/>
              <a:t>Capacity），</a:t>
            </a:r>
            <a:r>
              <a:rPr lang="zh-CN" altLang="en-US" dirty="0" smtClean="0"/>
              <a:t>即用于存储元素的数组的大小。这个容量可随着不断添加新元素而自动增加，但是增长算法并没有定义。当需要插入大量元素时，在插入前可以调用</a:t>
            </a:r>
            <a:r>
              <a:rPr lang="en-US" dirty="0" err="1" smtClean="0"/>
              <a:t>ensureCapacity</a:t>
            </a:r>
            <a:r>
              <a:rPr lang="zh-CN" altLang="en-US" dirty="0" smtClean="0"/>
              <a:t>方法来增加</a:t>
            </a:r>
            <a:r>
              <a:rPr lang="en-US" dirty="0" err="1" smtClean="0"/>
              <a:t>ArrayList</a:t>
            </a:r>
            <a:r>
              <a:rPr lang="zh-CN" altLang="en-US" dirty="0" smtClean="0"/>
              <a:t>的容量以提高插入效率。</a:t>
            </a:r>
            <a:br>
              <a:rPr lang="zh-CN" altLang="en-US" dirty="0" smtClean="0"/>
            </a:br>
            <a:r>
              <a:rPr lang="zh-CN" altLang="en-US" dirty="0" smtClean="0"/>
              <a:t>　　和</a:t>
            </a:r>
            <a:r>
              <a:rPr lang="en-US" dirty="0" err="1" smtClean="0"/>
              <a:t>LinkedList</a:t>
            </a:r>
            <a:r>
              <a:rPr lang="zh-CN" altLang="en-US" dirty="0" smtClean="0"/>
              <a:t>一样，</a:t>
            </a:r>
            <a:r>
              <a:rPr lang="en-US" dirty="0" err="1" smtClean="0"/>
              <a:t>ArrayList</a:t>
            </a:r>
            <a:r>
              <a:rPr lang="zh-CN" altLang="en-US" dirty="0" smtClean="0"/>
              <a:t>也是非同步的（</a:t>
            </a:r>
            <a:r>
              <a:rPr lang="en-US" dirty="0" smtClean="0"/>
              <a:t>unsynchronized）。</a:t>
            </a:r>
          </a:p>
          <a:p>
            <a:r>
              <a:rPr lang="en-US" b="1" dirty="0" smtClean="0"/>
              <a:t>Vector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Vector</a:t>
            </a:r>
            <a:r>
              <a:rPr lang="zh-CN" altLang="en-US" dirty="0" smtClean="0"/>
              <a:t>非常类似</a:t>
            </a:r>
            <a:r>
              <a:rPr lang="en-US" dirty="0" err="1" smtClean="0"/>
              <a:t>ArrayList</a:t>
            </a:r>
            <a:r>
              <a:rPr lang="en-US" dirty="0" smtClean="0"/>
              <a:t>，</a:t>
            </a:r>
            <a:r>
              <a:rPr lang="zh-CN" altLang="en-US" dirty="0" smtClean="0"/>
              <a:t>但是</a:t>
            </a:r>
            <a:r>
              <a:rPr lang="en-US" dirty="0" smtClean="0"/>
              <a:t>Vector</a:t>
            </a:r>
            <a:r>
              <a:rPr lang="zh-CN" altLang="en-US" dirty="0" smtClean="0"/>
              <a:t>是同步的。由</a:t>
            </a:r>
            <a:r>
              <a:rPr lang="en-US" dirty="0" smtClean="0"/>
              <a:t>Vector</a:t>
            </a:r>
            <a:r>
              <a:rPr lang="zh-CN" altLang="en-US" dirty="0" smtClean="0"/>
              <a:t>创建的</a:t>
            </a:r>
            <a:r>
              <a:rPr lang="en-US" dirty="0" err="1" smtClean="0"/>
              <a:t>Iterator</a:t>
            </a:r>
            <a:r>
              <a:rPr lang="en-US" dirty="0" smtClean="0"/>
              <a:t>，</a:t>
            </a:r>
            <a:r>
              <a:rPr lang="zh-CN" altLang="en-US" dirty="0" smtClean="0"/>
              <a:t>虽然和</a:t>
            </a:r>
            <a:r>
              <a:rPr lang="en-US" dirty="0" err="1" smtClean="0"/>
              <a:t>ArrayList</a:t>
            </a:r>
            <a:r>
              <a:rPr lang="zh-CN" altLang="en-US" dirty="0" smtClean="0"/>
              <a:t>创建的</a:t>
            </a:r>
            <a:r>
              <a:rPr lang="en-US" dirty="0" err="1" smtClean="0"/>
              <a:t>Iterator</a:t>
            </a:r>
            <a:r>
              <a:rPr lang="zh-CN" altLang="en-US" dirty="0" smtClean="0"/>
              <a:t>是同一接口，但是，因为</a:t>
            </a:r>
            <a:r>
              <a:rPr lang="en-US" dirty="0" smtClean="0"/>
              <a:t>Vector</a:t>
            </a:r>
            <a:r>
              <a:rPr lang="zh-CN" altLang="en-US" dirty="0" smtClean="0"/>
              <a:t>是同步的，当一个</a:t>
            </a:r>
            <a:r>
              <a:rPr lang="en-US" dirty="0" err="1" smtClean="0"/>
              <a:t>Iterator</a:t>
            </a:r>
            <a:r>
              <a:rPr lang="zh-CN" altLang="en-US" dirty="0" smtClean="0"/>
              <a:t>被创建而且正在被使用，另一个线程改变了</a:t>
            </a:r>
            <a:r>
              <a:rPr lang="en-US" dirty="0" smtClean="0"/>
              <a:t>Vector</a:t>
            </a:r>
            <a:r>
              <a:rPr lang="zh-CN" altLang="en-US" dirty="0" smtClean="0"/>
              <a:t>的状态（例如，添加或删除了一些元素），这时调用</a:t>
            </a:r>
            <a:r>
              <a:rPr lang="en-US" dirty="0" err="1" smtClean="0"/>
              <a:t>Iterator</a:t>
            </a:r>
            <a:r>
              <a:rPr lang="zh-CN" altLang="en-US" dirty="0" smtClean="0"/>
              <a:t>的方法时将抛出</a:t>
            </a:r>
            <a:r>
              <a:rPr lang="en-US" dirty="0" err="1" smtClean="0"/>
              <a:t>ConcurrentModificationException</a:t>
            </a:r>
            <a:r>
              <a:rPr lang="en-US" dirty="0" smtClean="0"/>
              <a:t>，</a:t>
            </a:r>
            <a:r>
              <a:rPr lang="zh-CN" altLang="en-US" dirty="0" smtClean="0"/>
              <a:t>因此必须捕获该异常。</a:t>
            </a:r>
          </a:p>
          <a:p>
            <a:r>
              <a:rPr lang="en-US" b="1" dirty="0" smtClean="0"/>
              <a:t>Stack 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Stack</a:t>
            </a:r>
            <a:r>
              <a:rPr lang="zh-CN" altLang="en-US" dirty="0" smtClean="0"/>
              <a:t>继承自</a:t>
            </a:r>
            <a:r>
              <a:rPr lang="en-US" dirty="0" smtClean="0"/>
              <a:t>Vector，</a:t>
            </a:r>
            <a:r>
              <a:rPr lang="zh-CN" altLang="en-US" dirty="0" smtClean="0"/>
              <a:t>实现一个后进先出的堆栈。</a:t>
            </a:r>
            <a:r>
              <a:rPr lang="en-US" dirty="0" smtClean="0"/>
              <a:t>Stack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个额外的方法使得</a:t>
            </a:r>
            <a:r>
              <a:rPr lang="en-US" dirty="0" smtClean="0"/>
              <a:t>Vector</a:t>
            </a:r>
            <a:r>
              <a:rPr lang="zh-CN" altLang="en-US" dirty="0" smtClean="0"/>
              <a:t>得以被当作堆栈使用。基本的</a:t>
            </a:r>
            <a:r>
              <a:rPr lang="en-US" dirty="0" smtClean="0"/>
              <a:t>push</a:t>
            </a:r>
            <a:r>
              <a:rPr lang="zh-CN" altLang="en-US" dirty="0" smtClean="0"/>
              <a:t>和</a:t>
            </a:r>
            <a:r>
              <a:rPr lang="en-US" dirty="0" smtClean="0"/>
              <a:t>pop</a:t>
            </a:r>
            <a:r>
              <a:rPr lang="zh-CN" altLang="en-US" dirty="0" smtClean="0"/>
              <a:t>方法，还有</a:t>
            </a:r>
            <a:r>
              <a:rPr lang="en-US" dirty="0" smtClean="0"/>
              <a:t>peek</a:t>
            </a:r>
            <a:r>
              <a:rPr lang="zh-CN" altLang="en-US" dirty="0" smtClean="0"/>
              <a:t>方法得到栈顶的元素，</a:t>
            </a:r>
            <a:r>
              <a:rPr lang="en-US" dirty="0" smtClean="0"/>
              <a:t>empty</a:t>
            </a:r>
            <a:r>
              <a:rPr lang="zh-CN" altLang="en-US" dirty="0" smtClean="0"/>
              <a:t>方法测试堆栈是否为空，</a:t>
            </a:r>
            <a:r>
              <a:rPr lang="en-US" dirty="0" smtClean="0"/>
              <a:t>search</a:t>
            </a:r>
            <a:r>
              <a:rPr lang="zh-CN" altLang="en-US" dirty="0" smtClean="0"/>
              <a:t>方法检测一个元素在堆栈中的位置。</a:t>
            </a:r>
            <a:r>
              <a:rPr lang="en-US" dirty="0" smtClean="0"/>
              <a:t>Stack</a:t>
            </a:r>
            <a:r>
              <a:rPr lang="zh-CN" altLang="en-US" dirty="0" smtClean="0"/>
              <a:t>刚创建后是空栈。</a:t>
            </a:r>
          </a:p>
          <a:p>
            <a:r>
              <a:rPr lang="en-US" b="1" dirty="0" smtClean="0"/>
              <a:t>Set</a:t>
            </a:r>
            <a:r>
              <a:rPr lang="zh-CN" altLang="en-US" b="1" dirty="0" smtClean="0"/>
              <a:t>接口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smtClean="0"/>
              <a:t>Set</a:t>
            </a:r>
            <a:r>
              <a:rPr lang="zh-CN" altLang="en-US" dirty="0" smtClean="0"/>
              <a:t>是一种不包含重复的元素的</a:t>
            </a:r>
            <a:r>
              <a:rPr lang="en-US" dirty="0" smtClean="0"/>
              <a:t>Collection，</a:t>
            </a:r>
            <a:r>
              <a:rPr lang="zh-CN" altLang="en-US" dirty="0" smtClean="0"/>
              <a:t>即任意的两个元素</a:t>
            </a:r>
            <a:r>
              <a:rPr lang="en-US" dirty="0" smtClean="0"/>
              <a:t>e1</a:t>
            </a:r>
            <a:r>
              <a:rPr lang="zh-CN" altLang="en-US" dirty="0" smtClean="0"/>
              <a:t>和</a:t>
            </a:r>
            <a:r>
              <a:rPr lang="en-US" dirty="0" smtClean="0"/>
              <a:t>e2</a:t>
            </a:r>
            <a:r>
              <a:rPr lang="zh-CN" altLang="en-US" dirty="0" smtClean="0"/>
              <a:t>都有</a:t>
            </a:r>
            <a:r>
              <a:rPr lang="en-US" dirty="0" smtClean="0"/>
              <a:t>e1.equals(e2)=</a:t>
            </a:r>
            <a:r>
              <a:rPr lang="en-US" dirty="0" err="1" smtClean="0"/>
              <a:t>false，Set</a:t>
            </a:r>
            <a:r>
              <a:rPr lang="zh-CN" altLang="en-US" dirty="0" smtClean="0"/>
              <a:t>最多有一个</a:t>
            </a:r>
            <a:r>
              <a:rPr lang="en-US" dirty="0" smtClean="0"/>
              <a:t>null</a:t>
            </a:r>
            <a:r>
              <a:rPr lang="zh-CN" altLang="en-US" dirty="0" smtClean="0"/>
              <a:t>元素。</a:t>
            </a:r>
            <a:br>
              <a:rPr lang="zh-CN" altLang="en-US" dirty="0" smtClean="0"/>
            </a:br>
            <a:r>
              <a:rPr lang="zh-CN" altLang="en-US" dirty="0" smtClean="0"/>
              <a:t>　　很明显，</a:t>
            </a:r>
            <a:r>
              <a:rPr lang="en-US" dirty="0" smtClean="0"/>
              <a:t>Set</a:t>
            </a:r>
            <a:r>
              <a:rPr lang="zh-CN" altLang="en-US" dirty="0" smtClean="0"/>
              <a:t>的构造函数有一个约束条件，传入的</a:t>
            </a:r>
            <a:r>
              <a:rPr lang="en-US" dirty="0" smtClean="0"/>
              <a:t>Collection</a:t>
            </a:r>
            <a:r>
              <a:rPr lang="zh-CN" altLang="en-US" dirty="0" smtClean="0"/>
              <a:t>参数不能包含重复的元素。</a:t>
            </a:r>
            <a:br>
              <a:rPr lang="zh-CN" altLang="en-US" dirty="0" smtClean="0"/>
            </a:br>
            <a:r>
              <a:rPr lang="zh-CN" altLang="en-US" dirty="0" smtClean="0"/>
              <a:t>　　请注意：必须小心操作可变对象（</a:t>
            </a:r>
            <a:r>
              <a:rPr lang="en-US" dirty="0" smtClean="0"/>
              <a:t>Mutable Object）。</a:t>
            </a:r>
            <a:r>
              <a:rPr lang="zh-CN" altLang="en-US" dirty="0" smtClean="0"/>
              <a:t>如果一个</a:t>
            </a:r>
            <a:r>
              <a:rPr lang="en-US" dirty="0" smtClean="0"/>
              <a:t>Set</a:t>
            </a:r>
            <a:r>
              <a:rPr lang="zh-CN" altLang="en-US" dirty="0" smtClean="0"/>
              <a:t>中的可变元素改变了自身状态导致</a:t>
            </a:r>
            <a:r>
              <a:rPr lang="en-US" dirty="0" err="1" smtClean="0"/>
              <a:t>Object.equals</a:t>
            </a:r>
            <a:r>
              <a:rPr lang="en-US" dirty="0" smtClean="0"/>
              <a:t>(Object)=true</a:t>
            </a:r>
            <a:r>
              <a:rPr lang="zh-CN" altLang="en-US" dirty="0" smtClean="0"/>
              <a:t>将导致一些问题。</a:t>
            </a:r>
          </a:p>
          <a:p>
            <a:r>
              <a:rPr lang="en-US" b="1" dirty="0" smtClean="0"/>
              <a:t>Map</a:t>
            </a:r>
            <a:r>
              <a:rPr lang="zh-CN" altLang="en-US" b="1" dirty="0" smtClean="0"/>
              <a:t>接口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请注意，</a:t>
            </a:r>
            <a:r>
              <a:rPr lang="en-US" dirty="0" smtClean="0"/>
              <a:t>Map</a:t>
            </a:r>
            <a:r>
              <a:rPr lang="zh-CN" altLang="en-US" dirty="0" smtClean="0"/>
              <a:t>没有继承</a:t>
            </a:r>
            <a:r>
              <a:rPr lang="en-US" dirty="0" smtClean="0"/>
              <a:t>Collection</a:t>
            </a:r>
            <a:r>
              <a:rPr lang="zh-CN" altLang="en-US" dirty="0" smtClean="0"/>
              <a:t>接口，</a:t>
            </a:r>
            <a:r>
              <a:rPr lang="en-US" dirty="0" smtClean="0"/>
              <a:t>Map</a:t>
            </a:r>
            <a:r>
              <a:rPr lang="zh-CN" altLang="en-US" dirty="0" smtClean="0"/>
              <a:t>提供</a:t>
            </a:r>
            <a:r>
              <a:rPr lang="en-US" dirty="0" smtClean="0"/>
              <a:t>key</a:t>
            </a:r>
            <a:r>
              <a:rPr lang="zh-CN" altLang="en-US" dirty="0" smtClean="0"/>
              <a:t>到</a:t>
            </a:r>
            <a:r>
              <a:rPr lang="en-US" dirty="0" smtClean="0"/>
              <a:t>value</a:t>
            </a:r>
            <a:r>
              <a:rPr lang="zh-CN" altLang="en-US" dirty="0" smtClean="0"/>
              <a:t>的映射。一个</a:t>
            </a:r>
            <a:r>
              <a:rPr lang="en-US" dirty="0" smtClean="0"/>
              <a:t>Map</a:t>
            </a:r>
            <a:r>
              <a:rPr lang="zh-CN" altLang="en-US" dirty="0" smtClean="0"/>
              <a:t>中不能包含相同的</a:t>
            </a:r>
            <a:r>
              <a:rPr lang="en-US" dirty="0" smtClean="0"/>
              <a:t>key，</a:t>
            </a:r>
            <a:r>
              <a:rPr lang="zh-CN" altLang="en-US" dirty="0" smtClean="0"/>
              <a:t>每个</a:t>
            </a:r>
            <a:r>
              <a:rPr lang="en-US" dirty="0" smtClean="0"/>
              <a:t>key</a:t>
            </a:r>
            <a:r>
              <a:rPr lang="zh-CN" altLang="en-US" dirty="0" smtClean="0"/>
              <a:t>只能映射一个</a:t>
            </a:r>
            <a:r>
              <a:rPr lang="en-US" dirty="0" smtClean="0"/>
              <a:t>value。Map</a:t>
            </a:r>
            <a:r>
              <a:rPr lang="zh-CN" altLang="en-US" dirty="0" smtClean="0"/>
              <a:t>接口提供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种集合的视图，</a:t>
            </a:r>
            <a:r>
              <a:rPr lang="en-US" dirty="0" smtClean="0"/>
              <a:t>Map</a:t>
            </a:r>
            <a:r>
              <a:rPr lang="zh-CN" altLang="en-US" dirty="0" smtClean="0"/>
              <a:t>的内容可以被当作一组</a:t>
            </a:r>
            <a:r>
              <a:rPr lang="en-US" dirty="0" smtClean="0"/>
              <a:t>key</a:t>
            </a:r>
            <a:r>
              <a:rPr lang="zh-CN" altLang="en-US" dirty="0" smtClean="0"/>
              <a:t>集合，一组</a:t>
            </a:r>
            <a:r>
              <a:rPr lang="en-US" dirty="0" smtClean="0"/>
              <a:t>value</a:t>
            </a:r>
            <a:r>
              <a:rPr lang="zh-CN" altLang="en-US" dirty="0" smtClean="0"/>
              <a:t>集合，或者一组</a:t>
            </a:r>
            <a:r>
              <a:rPr lang="en-US" dirty="0" smtClean="0"/>
              <a:t>key-value</a:t>
            </a:r>
            <a:r>
              <a:rPr lang="zh-CN" altLang="en-US" dirty="0" smtClean="0"/>
              <a:t>映射。</a:t>
            </a:r>
          </a:p>
          <a:p>
            <a:r>
              <a:rPr lang="en-US" b="1" dirty="0" err="1" smtClean="0"/>
              <a:t>Hashtable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Hashtable</a:t>
            </a:r>
            <a:r>
              <a:rPr lang="zh-CN" altLang="en-US" dirty="0" smtClean="0"/>
              <a:t>继承</a:t>
            </a:r>
            <a:r>
              <a:rPr lang="en-US" dirty="0" smtClean="0"/>
              <a:t>Map</a:t>
            </a:r>
            <a:r>
              <a:rPr lang="zh-CN" altLang="en-US" dirty="0" smtClean="0"/>
              <a:t>接口，实现一个</a:t>
            </a:r>
            <a:r>
              <a:rPr lang="en-US" dirty="0" smtClean="0"/>
              <a:t>key-value</a:t>
            </a:r>
            <a:r>
              <a:rPr lang="zh-CN" altLang="en-US" dirty="0" smtClean="0"/>
              <a:t>映射的哈希表。任何非空（</a:t>
            </a:r>
            <a:r>
              <a:rPr lang="en-US" dirty="0" smtClean="0"/>
              <a:t>non-null）</a:t>
            </a:r>
            <a:r>
              <a:rPr lang="zh-CN" altLang="en-US" dirty="0" smtClean="0"/>
              <a:t>的对象都可作为</a:t>
            </a:r>
            <a:r>
              <a:rPr lang="en-US" dirty="0" smtClean="0"/>
              <a:t>key</a:t>
            </a:r>
            <a:r>
              <a:rPr lang="zh-CN" altLang="en-US" dirty="0" smtClean="0"/>
              <a:t>或者</a:t>
            </a:r>
            <a:r>
              <a:rPr lang="en-US" dirty="0" smtClean="0"/>
              <a:t>value。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添加数据使用</a:t>
            </a:r>
            <a:r>
              <a:rPr lang="en-US" dirty="0" smtClean="0"/>
              <a:t>put(key, value)，</a:t>
            </a:r>
            <a:r>
              <a:rPr lang="zh-CN" altLang="en-US" dirty="0" smtClean="0"/>
              <a:t>取出数据使用</a:t>
            </a:r>
            <a:r>
              <a:rPr lang="en-US" dirty="0" smtClean="0"/>
              <a:t>get(key)，</a:t>
            </a:r>
            <a:r>
              <a:rPr lang="zh-CN" altLang="en-US" dirty="0" smtClean="0"/>
              <a:t>这两个基本操作的时间开销为常数。</a:t>
            </a:r>
            <a:br>
              <a:rPr lang="zh-CN" altLang="en-US" dirty="0" smtClean="0"/>
            </a:br>
            <a:r>
              <a:rPr lang="en-US" dirty="0" err="1" smtClean="0"/>
              <a:t>Hashtable</a:t>
            </a:r>
            <a:r>
              <a:rPr lang="zh-CN" altLang="en-US" dirty="0" smtClean="0"/>
              <a:t>通过</a:t>
            </a:r>
            <a:r>
              <a:rPr lang="en-US" dirty="0" smtClean="0"/>
              <a:t>initial capacity</a:t>
            </a:r>
            <a:r>
              <a:rPr lang="zh-CN" altLang="en-US" dirty="0" smtClean="0"/>
              <a:t>和</a:t>
            </a:r>
            <a:r>
              <a:rPr lang="en-US" dirty="0" smtClean="0"/>
              <a:t>load factor</a:t>
            </a:r>
            <a:r>
              <a:rPr lang="zh-CN" altLang="en-US" dirty="0" smtClean="0"/>
              <a:t>两个参数调整性能。通常缺省的</a:t>
            </a:r>
            <a:r>
              <a:rPr lang="en-US" dirty="0" smtClean="0"/>
              <a:t>load factor 0.75</a:t>
            </a:r>
            <a:r>
              <a:rPr lang="zh-CN" altLang="en-US" dirty="0" smtClean="0"/>
              <a:t>较好地实现了时间和空间的均衡。增大</a:t>
            </a:r>
            <a:r>
              <a:rPr lang="en-US" dirty="0" smtClean="0"/>
              <a:t>load factor</a:t>
            </a:r>
            <a:r>
              <a:rPr lang="zh-CN" altLang="en-US" dirty="0" smtClean="0"/>
              <a:t>可以节省空间但相应的查找时间将增大，这会影响像</a:t>
            </a:r>
            <a:r>
              <a:rPr lang="en-US" dirty="0" smtClean="0"/>
              <a:t>get</a:t>
            </a:r>
            <a:r>
              <a:rPr lang="zh-CN" altLang="en-US" dirty="0" smtClean="0"/>
              <a:t>和</a:t>
            </a:r>
            <a:r>
              <a:rPr lang="en-US" dirty="0" smtClean="0"/>
              <a:t>put</a:t>
            </a:r>
            <a:r>
              <a:rPr lang="zh-CN" altLang="en-US" dirty="0" smtClean="0"/>
              <a:t>这样的操作。</a:t>
            </a:r>
            <a:br>
              <a:rPr lang="zh-CN" altLang="en-US" dirty="0" smtClean="0"/>
            </a:br>
            <a:r>
              <a:rPr lang="zh-CN" altLang="en-US" dirty="0" smtClean="0"/>
              <a:t>使用</a:t>
            </a:r>
            <a:r>
              <a:rPr lang="en-US" dirty="0" err="1" smtClean="0"/>
              <a:t>Hashtable</a:t>
            </a:r>
            <a:r>
              <a:rPr lang="zh-CN" altLang="en-US" dirty="0" smtClean="0"/>
              <a:t>的简单示例如下，将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放到</a:t>
            </a:r>
            <a:r>
              <a:rPr lang="en-US" dirty="0" err="1" smtClean="0"/>
              <a:t>Hashtable</a:t>
            </a:r>
            <a:r>
              <a:rPr lang="zh-CN" altLang="en-US" dirty="0" smtClean="0"/>
              <a:t>中，他们的</a:t>
            </a:r>
            <a:r>
              <a:rPr lang="en-US" dirty="0" smtClean="0"/>
              <a:t>key</a:t>
            </a:r>
            <a:r>
              <a:rPr lang="zh-CN" altLang="en-US" dirty="0" smtClean="0"/>
              <a:t>分别是”</a:t>
            </a:r>
            <a:r>
              <a:rPr lang="en-US" dirty="0" smtClean="0"/>
              <a:t>one”，”two”，”three”：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Hashtable</a:t>
            </a:r>
            <a:r>
              <a:rPr lang="en-US" dirty="0" smtClean="0"/>
              <a:t> numbers = new </a:t>
            </a:r>
            <a:r>
              <a:rPr lang="en-US" dirty="0" err="1" smtClean="0"/>
              <a:t>Hashtable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numbers.put</a:t>
            </a:r>
            <a:r>
              <a:rPr lang="en-US" dirty="0" smtClean="0"/>
              <a:t>(“one”, new Integer(1));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numbers.put</a:t>
            </a:r>
            <a:r>
              <a:rPr lang="en-US" dirty="0" smtClean="0"/>
              <a:t>(“two”, new Integer(2));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numbers.put</a:t>
            </a:r>
            <a:r>
              <a:rPr lang="en-US" dirty="0" smtClean="0"/>
              <a:t>(“three”, new Integer(3));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要取出一个数，比如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，用相应的</a:t>
            </a:r>
            <a:r>
              <a:rPr lang="en-US" dirty="0" smtClean="0"/>
              <a:t>key：</a:t>
            </a:r>
            <a:br>
              <a:rPr lang="en-US" dirty="0" smtClean="0"/>
            </a:br>
            <a:r>
              <a:rPr lang="en-US" dirty="0" smtClean="0"/>
              <a:t>　　　　Integer n = (Integer)</a:t>
            </a:r>
            <a:r>
              <a:rPr lang="en-US" dirty="0" err="1" smtClean="0"/>
              <a:t>numbers.get</a:t>
            </a:r>
            <a:r>
              <a:rPr lang="en-US" dirty="0" smtClean="0"/>
              <a:t>(“two”);</a:t>
            </a:r>
            <a:br>
              <a:rPr lang="en-US" dirty="0" smtClean="0"/>
            </a:br>
            <a:r>
              <a:rPr lang="en-US" dirty="0" smtClean="0"/>
              <a:t>　　　　</a:t>
            </a:r>
            <a:r>
              <a:rPr lang="en-US" dirty="0" err="1" smtClean="0"/>
              <a:t>System.out.println</a:t>
            </a:r>
            <a:r>
              <a:rPr lang="en-US" dirty="0" smtClean="0"/>
              <a:t>(“two = ” + n);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由于作为</a:t>
            </a:r>
            <a:r>
              <a:rPr lang="en-US" dirty="0" smtClean="0"/>
              <a:t>key</a:t>
            </a:r>
            <a:r>
              <a:rPr lang="zh-CN" altLang="en-US" dirty="0" smtClean="0"/>
              <a:t>的对象将通过计算其散列函数来确定与之对应的</a:t>
            </a:r>
            <a:r>
              <a:rPr lang="en-US" dirty="0" smtClean="0"/>
              <a:t>value</a:t>
            </a:r>
            <a:r>
              <a:rPr lang="zh-CN" altLang="en-US" dirty="0" smtClean="0"/>
              <a:t>的位置，因此任何作为</a:t>
            </a:r>
            <a:r>
              <a:rPr lang="en-US" dirty="0" smtClean="0"/>
              <a:t>key</a:t>
            </a:r>
            <a:r>
              <a:rPr lang="zh-CN" altLang="en-US" dirty="0" smtClean="0"/>
              <a:t>的对象都必须实现</a:t>
            </a:r>
            <a:r>
              <a:rPr lang="en-US" dirty="0" err="1" smtClean="0"/>
              <a:t>hashCode</a:t>
            </a:r>
            <a:r>
              <a:rPr lang="zh-CN" altLang="en-US" dirty="0" smtClean="0"/>
              <a:t>和</a:t>
            </a:r>
            <a:r>
              <a:rPr lang="en-US" dirty="0" smtClean="0"/>
              <a:t>equals</a:t>
            </a:r>
            <a:r>
              <a:rPr lang="zh-CN" altLang="en-US" dirty="0" smtClean="0"/>
              <a:t>方法。</a:t>
            </a:r>
            <a:r>
              <a:rPr lang="en-US" dirty="0" err="1" smtClean="0"/>
              <a:t>hashCode</a:t>
            </a:r>
            <a:r>
              <a:rPr lang="zh-CN" altLang="en-US" dirty="0" smtClean="0"/>
              <a:t>和</a:t>
            </a:r>
            <a:r>
              <a:rPr lang="en-US" dirty="0" smtClean="0"/>
              <a:t>equals</a:t>
            </a:r>
            <a:r>
              <a:rPr lang="zh-CN" altLang="en-US" dirty="0" smtClean="0"/>
              <a:t>方法继承自根类</a:t>
            </a:r>
            <a:r>
              <a:rPr lang="en-US" dirty="0" smtClean="0"/>
              <a:t>Object，</a:t>
            </a:r>
            <a:r>
              <a:rPr lang="zh-CN" altLang="en-US" dirty="0" smtClean="0"/>
              <a:t>如果你用自定义的类当作</a:t>
            </a:r>
            <a:r>
              <a:rPr lang="en-US" dirty="0" smtClean="0"/>
              <a:t>key</a:t>
            </a:r>
            <a:r>
              <a:rPr lang="zh-CN" altLang="en-US" dirty="0" smtClean="0"/>
              <a:t>的话，要相当小心，按照散列函数的定义，如果两个对象相同，即</a:t>
            </a:r>
            <a:r>
              <a:rPr lang="en-US" dirty="0" smtClean="0"/>
              <a:t>obj1.equals(obj2)=true，</a:t>
            </a:r>
            <a:r>
              <a:rPr lang="zh-CN" altLang="en-US" dirty="0" smtClean="0"/>
              <a:t>则它们的</a:t>
            </a:r>
            <a:r>
              <a:rPr lang="en-US" dirty="0" err="1" smtClean="0"/>
              <a:t>hashCode</a:t>
            </a:r>
            <a:r>
              <a:rPr lang="zh-CN" altLang="en-US" dirty="0" smtClean="0"/>
              <a:t>必须相同，但如果两个对象不同，则它们的</a:t>
            </a:r>
            <a:r>
              <a:rPr lang="en-US" dirty="0" err="1" smtClean="0"/>
              <a:t>hashCode</a:t>
            </a:r>
            <a:r>
              <a:rPr lang="zh-CN" altLang="en-US" dirty="0" smtClean="0"/>
              <a:t>不一定不同，如果两个不同对象的</a:t>
            </a:r>
            <a:r>
              <a:rPr lang="en-US" dirty="0" err="1" smtClean="0"/>
              <a:t>hashCode</a:t>
            </a:r>
            <a:r>
              <a:rPr lang="zh-CN" altLang="en-US" dirty="0" smtClean="0"/>
              <a:t>相同，这种现象称为冲突，冲突会导致操作哈希表的时间开销增大，所以尽量定义好的</a:t>
            </a:r>
            <a:r>
              <a:rPr lang="en-US" dirty="0" err="1" smtClean="0"/>
              <a:t>hashCode</a:t>
            </a:r>
            <a:r>
              <a:rPr lang="en-US" dirty="0" smtClean="0"/>
              <a:t>()</a:t>
            </a:r>
            <a:r>
              <a:rPr lang="zh-CN" altLang="en-US" dirty="0" smtClean="0"/>
              <a:t>方法，能加快哈希表的操作。</a:t>
            </a:r>
            <a:br>
              <a:rPr lang="zh-CN" altLang="en-US" dirty="0" smtClean="0"/>
            </a:br>
            <a:r>
              <a:rPr lang="zh-CN" altLang="en-US" dirty="0" smtClean="0"/>
              <a:t>　　如果相同的对象有不同的</a:t>
            </a:r>
            <a:r>
              <a:rPr lang="en-US" dirty="0" err="1" smtClean="0"/>
              <a:t>hashCode</a:t>
            </a:r>
            <a:r>
              <a:rPr lang="en-US" dirty="0" smtClean="0"/>
              <a:t>，</a:t>
            </a:r>
            <a:r>
              <a:rPr lang="zh-CN" altLang="en-US" dirty="0" smtClean="0"/>
              <a:t>对哈希表的操作会出现意想不到的结果（期待的</a:t>
            </a:r>
            <a:r>
              <a:rPr lang="en-US" dirty="0" smtClean="0"/>
              <a:t>get</a:t>
            </a:r>
            <a:r>
              <a:rPr lang="zh-CN" altLang="en-US" dirty="0" smtClean="0"/>
              <a:t>方法返回</a:t>
            </a:r>
            <a:r>
              <a:rPr lang="en-US" dirty="0" smtClean="0"/>
              <a:t>null），</a:t>
            </a:r>
            <a:r>
              <a:rPr lang="zh-CN" altLang="en-US" dirty="0" smtClean="0"/>
              <a:t>要避免这种问题，只需要牢记一条：要同时复写</a:t>
            </a:r>
            <a:r>
              <a:rPr lang="en-US" dirty="0" smtClean="0"/>
              <a:t>equals</a:t>
            </a:r>
            <a:r>
              <a:rPr lang="zh-CN" altLang="en-US" dirty="0" smtClean="0"/>
              <a:t>方法和</a:t>
            </a:r>
            <a:r>
              <a:rPr lang="en-US" dirty="0" err="1" smtClean="0"/>
              <a:t>hashCode</a:t>
            </a:r>
            <a:r>
              <a:rPr lang="zh-CN" altLang="en-US" dirty="0" smtClean="0"/>
              <a:t>方法，而不要只写其中一个。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Hashtable</a:t>
            </a:r>
            <a:r>
              <a:rPr lang="zh-CN" altLang="en-US" dirty="0" smtClean="0"/>
              <a:t>是同步的。</a:t>
            </a:r>
          </a:p>
          <a:p>
            <a:r>
              <a:rPr lang="en-US" b="1" dirty="0" err="1" smtClean="0"/>
              <a:t>HashMap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HashMap</a:t>
            </a:r>
            <a:r>
              <a:rPr lang="zh-CN" altLang="en-US" dirty="0" smtClean="0"/>
              <a:t>和</a:t>
            </a:r>
            <a:r>
              <a:rPr lang="en-US" dirty="0" err="1" smtClean="0"/>
              <a:t>Hashtable</a:t>
            </a:r>
            <a:r>
              <a:rPr lang="zh-CN" altLang="en-US" dirty="0" smtClean="0"/>
              <a:t>类似，不同之处在于</a:t>
            </a:r>
            <a:r>
              <a:rPr lang="en-US" dirty="0" err="1" smtClean="0"/>
              <a:t>HashMap</a:t>
            </a:r>
            <a:r>
              <a:rPr lang="zh-CN" altLang="en-US" dirty="0" smtClean="0"/>
              <a:t>是非同步的，并且允许</a:t>
            </a:r>
            <a:r>
              <a:rPr lang="en-US" dirty="0" smtClean="0"/>
              <a:t>null，</a:t>
            </a:r>
            <a:r>
              <a:rPr lang="zh-CN" altLang="en-US" dirty="0" smtClean="0"/>
              <a:t>即</a:t>
            </a:r>
            <a:r>
              <a:rPr lang="en-US" dirty="0" smtClean="0"/>
              <a:t>null value</a:t>
            </a:r>
            <a:r>
              <a:rPr lang="zh-CN" altLang="en-US" dirty="0" smtClean="0"/>
              <a:t>和</a:t>
            </a:r>
            <a:r>
              <a:rPr lang="en-US" dirty="0" smtClean="0"/>
              <a:t>null key。，</a:t>
            </a:r>
            <a:r>
              <a:rPr lang="zh-CN" altLang="en-US" dirty="0" smtClean="0"/>
              <a:t>但是将</a:t>
            </a:r>
            <a:r>
              <a:rPr lang="en-US" dirty="0" err="1" smtClean="0"/>
              <a:t>HashMap</a:t>
            </a:r>
            <a:r>
              <a:rPr lang="zh-CN" altLang="en-US" dirty="0" smtClean="0"/>
              <a:t>视为</a:t>
            </a:r>
            <a:r>
              <a:rPr lang="en-US" dirty="0" smtClean="0"/>
              <a:t>Collection</a:t>
            </a:r>
            <a:r>
              <a:rPr lang="zh-CN" altLang="en-US" dirty="0" smtClean="0"/>
              <a:t>时（</a:t>
            </a:r>
            <a:r>
              <a:rPr lang="en-US" dirty="0" smtClean="0"/>
              <a:t>values()</a:t>
            </a:r>
            <a:r>
              <a:rPr lang="zh-CN" altLang="en-US" dirty="0" smtClean="0"/>
              <a:t>方法可返回</a:t>
            </a:r>
            <a:r>
              <a:rPr lang="en-US" dirty="0" smtClean="0"/>
              <a:t>Collection），</a:t>
            </a:r>
            <a:r>
              <a:rPr lang="zh-CN" altLang="en-US" dirty="0" smtClean="0"/>
              <a:t>其迭代子操作时间开销和</a:t>
            </a:r>
            <a:r>
              <a:rPr lang="en-US" dirty="0" err="1" smtClean="0"/>
              <a:t>HashMap</a:t>
            </a:r>
            <a:r>
              <a:rPr lang="zh-CN" altLang="en-US" dirty="0" smtClean="0"/>
              <a:t>的容量成比例。因此，如果迭代操作的性能相当重要的话，不要将</a:t>
            </a:r>
            <a:r>
              <a:rPr lang="en-US" dirty="0" err="1" smtClean="0"/>
              <a:t>HashMap</a:t>
            </a:r>
            <a:r>
              <a:rPr lang="zh-CN" altLang="en-US" dirty="0" smtClean="0"/>
              <a:t>的初始化容量设得过高，或者</a:t>
            </a:r>
            <a:r>
              <a:rPr lang="en-US" dirty="0" smtClean="0"/>
              <a:t>load factor</a:t>
            </a:r>
            <a:r>
              <a:rPr lang="zh-CN" altLang="en-US" dirty="0" smtClean="0"/>
              <a:t>过低。</a:t>
            </a:r>
          </a:p>
          <a:p>
            <a:r>
              <a:rPr lang="en-US" b="1" dirty="0" err="1" smtClean="0"/>
              <a:t>WeakHashMap</a:t>
            </a:r>
            <a:r>
              <a:rPr lang="zh-CN" altLang="en-US" b="1" dirty="0" smtClean="0"/>
              <a:t>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dirty="0" err="1" smtClean="0"/>
              <a:t>WeakHashMap</a:t>
            </a:r>
            <a:r>
              <a:rPr lang="zh-CN" altLang="en-US" dirty="0" smtClean="0"/>
              <a:t>是一种改进的</a:t>
            </a:r>
            <a:r>
              <a:rPr lang="en-US" dirty="0" err="1" smtClean="0"/>
              <a:t>HashMap</a:t>
            </a:r>
            <a:r>
              <a:rPr lang="en-US" dirty="0" smtClean="0"/>
              <a:t>，</a:t>
            </a:r>
            <a:r>
              <a:rPr lang="zh-CN" altLang="en-US" dirty="0" smtClean="0"/>
              <a:t>它对</a:t>
            </a:r>
            <a:r>
              <a:rPr lang="en-US" dirty="0" smtClean="0"/>
              <a:t>key</a:t>
            </a:r>
            <a:r>
              <a:rPr lang="zh-CN" altLang="en-US" dirty="0" smtClean="0"/>
              <a:t>实行“弱引用”，如果一个</a:t>
            </a:r>
            <a:r>
              <a:rPr lang="en-US" dirty="0" smtClean="0"/>
              <a:t>key</a:t>
            </a:r>
            <a:r>
              <a:rPr lang="zh-CN" altLang="en-US" dirty="0" smtClean="0"/>
              <a:t>不再被外部所引用，那么该</a:t>
            </a:r>
            <a:r>
              <a:rPr lang="en-US" dirty="0" smtClean="0"/>
              <a:t>key</a:t>
            </a:r>
            <a:r>
              <a:rPr lang="zh-CN" altLang="en-US" dirty="0" smtClean="0"/>
              <a:t>可以被</a:t>
            </a:r>
            <a:r>
              <a:rPr lang="en-US" dirty="0" smtClean="0"/>
              <a:t>GC</a:t>
            </a:r>
            <a:r>
              <a:rPr lang="zh-CN" altLang="en-US" dirty="0" smtClean="0"/>
              <a:t>回收。</a:t>
            </a:r>
          </a:p>
          <a:p>
            <a:r>
              <a:rPr lang="zh-CN" altLang="en-US" b="1" dirty="0" smtClean="0"/>
              <a:t>总结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　　如果涉及到堆栈，队列等操作，应该考虑用</a:t>
            </a:r>
            <a:r>
              <a:rPr lang="en-US" dirty="0" smtClean="0"/>
              <a:t>List，</a:t>
            </a:r>
            <a:r>
              <a:rPr lang="zh-CN" altLang="en-US" dirty="0" smtClean="0"/>
              <a:t>对于需要快速插入，删除元素，应该使用</a:t>
            </a:r>
            <a:r>
              <a:rPr lang="en-US" dirty="0" err="1" smtClean="0"/>
              <a:t>LinkedList</a:t>
            </a:r>
            <a:r>
              <a:rPr lang="en-US" dirty="0" smtClean="0"/>
              <a:t>，</a:t>
            </a:r>
            <a:r>
              <a:rPr lang="zh-CN" altLang="en-US" dirty="0" smtClean="0"/>
              <a:t>如果需要快速随机访问元素，应该使用</a:t>
            </a:r>
            <a:r>
              <a:rPr lang="en-US" dirty="0" err="1" smtClean="0"/>
              <a:t>ArrayList</a:t>
            </a:r>
            <a:r>
              <a:rPr lang="en-US" dirty="0" smtClean="0"/>
              <a:t>。</a:t>
            </a:r>
            <a:br>
              <a:rPr lang="en-US" dirty="0" smtClean="0"/>
            </a:br>
            <a:r>
              <a:rPr lang="en-US" dirty="0" smtClean="0"/>
              <a:t>　　</a:t>
            </a:r>
            <a:r>
              <a:rPr lang="zh-CN" altLang="en-US" dirty="0" smtClean="0"/>
              <a:t>如果程序在单线程环境中，或者访问仅仅在一个线程中进行，考虑非同步的类，其效率较高，如果多个线程可能同时操作一个类，应该使用同步的类。</a:t>
            </a:r>
            <a:br>
              <a:rPr lang="zh-CN" altLang="en-US" dirty="0" smtClean="0"/>
            </a:br>
            <a:r>
              <a:rPr lang="zh-CN" altLang="en-US" dirty="0" smtClean="0"/>
              <a:t>　　要特别注意对哈希表的操作，作为</a:t>
            </a:r>
            <a:r>
              <a:rPr lang="en-US" dirty="0" smtClean="0"/>
              <a:t>key</a:t>
            </a:r>
            <a:r>
              <a:rPr lang="zh-CN" altLang="en-US" dirty="0" smtClean="0"/>
              <a:t>的对象要正确复写</a:t>
            </a:r>
            <a:r>
              <a:rPr lang="en-US" dirty="0" smtClean="0"/>
              <a:t>equals</a:t>
            </a:r>
            <a:r>
              <a:rPr lang="zh-CN" altLang="en-US" dirty="0" smtClean="0"/>
              <a:t>和</a:t>
            </a:r>
            <a:r>
              <a:rPr lang="en-US" dirty="0" err="1" smtClean="0"/>
              <a:t>hashCode</a:t>
            </a:r>
            <a:r>
              <a:rPr lang="zh-CN" altLang="en-US" dirty="0" smtClean="0"/>
              <a:t>方法。</a:t>
            </a:r>
            <a:br>
              <a:rPr lang="zh-CN" altLang="en-US" dirty="0" smtClean="0"/>
            </a:br>
            <a:r>
              <a:rPr lang="zh-CN" altLang="en-US" dirty="0" smtClean="0"/>
              <a:t>　　尽量返回接口而非实际的类型，如返回</a:t>
            </a:r>
            <a:r>
              <a:rPr lang="en-US" dirty="0" smtClean="0"/>
              <a:t>List</a:t>
            </a:r>
            <a:r>
              <a:rPr lang="zh-CN" altLang="en-US" dirty="0" smtClean="0"/>
              <a:t>而非</a:t>
            </a:r>
            <a:r>
              <a:rPr lang="en-US" dirty="0" err="1" smtClean="0"/>
              <a:t>ArrayList</a:t>
            </a:r>
            <a:r>
              <a:rPr lang="en-US" dirty="0" smtClean="0"/>
              <a:t>，</a:t>
            </a:r>
            <a:r>
              <a:rPr lang="zh-CN" altLang="en-US" dirty="0" smtClean="0"/>
              <a:t>这样如果以后需要将</a:t>
            </a:r>
            <a:r>
              <a:rPr lang="en-US" dirty="0" err="1" smtClean="0"/>
              <a:t>ArrayList</a:t>
            </a:r>
            <a:r>
              <a:rPr lang="zh-CN" altLang="en-US" dirty="0" smtClean="0"/>
              <a:t>换成</a:t>
            </a:r>
            <a:r>
              <a:rPr lang="en-US" dirty="0" err="1" smtClean="0"/>
              <a:t>LinkedList</a:t>
            </a:r>
            <a:r>
              <a:rPr lang="zh-CN" altLang="en-US" dirty="0" smtClean="0"/>
              <a:t>时，客户端代码不用改变。这就是针对抽象编程。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5151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7232"/>
            <a:ext cx="65532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85926"/>
            <a:ext cx="64960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286124"/>
            <a:ext cx="6391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286256"/>
            <a:ext cx="66103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4201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072074"/>
            <a:ext cx="5553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428604"/>
            <a:ext cx="51339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285860"/>
            <a:ext cx="518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1714488"/>
            <a:ext cx="49815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358082" y="3643314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</a:t>
            </a:r>
            <a:r>
              <a:rPr lang="en-US" altLang="zh-CN" dirty="0" smtClean="0"/>
              <a:t>web server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9343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2428868"/>
            <a:ext cx="7077075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42844" y="292893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注解</a:t>
            </a:r>
            <a:r>
              <a:rPr lang="en-US" altLang="zh-CN" dirty="0" err="1" smtClean="0"/>
              <a:t>Jpa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7246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857628"/>
            <a:ext cx="7077075" cy="400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9175" y="219075"/>
            <a:ext cx="710565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1713" y="447675"/>
            <a:ext cx="460057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929454" y="16430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快捷键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390525"/>
            <a:ext cx="4953000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3675" y="0"/>
            <a:ext cx="3676650" cy="702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623888"/>
            <a:ext cx="32766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1635</Words>
  <PresentationFormat>全屏显示(4:3)</PresentationFormat>
  <Paragraphs>242</Paragraphs>
  <Slides>56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8" baseType="lpstr">
      <vt:lpstr>Office 主题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Micorosoft</cp:lastModifiedBy>
  <cp:revision>65</cp:revision>
  <dcterms:created xsi:type="dcterms:W3CDTF">2018-10-23T06:20:25Z</dcterms:created>
  <dcterms:modified xsi:type="dcterms:W3CDTF">2018-11-28T05:46:58Z</dcterms:modified>
</cp:coreProperties>
</file>